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0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1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2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3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4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4" r:id="rId2"/>
    <p:sldMasterId id="2147483687" r:id="rId3"/>
    <p:sldMasterId id="2147483700" r:id="rId4"/>
    <p:sldMasterId id="2147483713" r:id="rId5"/>
    <p:sldMasterId id="2147483726" r:id="rId6"/>
    <p:sldMasterId id="2147483739" r:id="rId7"/>
    <p:sldMasterId id="2147483758" r:id="rId8"/>
    <p:sldMasterId id="2147483772" r:id="rId9"/>
    <p:sldMasterId id="2147483785" r:id="rId10"/>
    <p:sldMasterId id="2147483798" r:id="rId11"/>
    <p:sldMasterId id="2147483811" r:id="rId12"/>
    <p:sldMasterId id="2147483824" r:id="rId13"/>
    <p:sldMasterId id="2147483837" r:id="rId14"/>
    <p:sldMasterId id="2147483851" r:id="rId15"/>
  </p:sldMasterIdLst>
  <p:notesMasterIdLst>
    <p:notesMasterId r:id="rId30"/>
  </p:notesMasterIdLst>
  <p:sldIdLst>
    <p:sldId id="490" r:id="rId16"/>
    <p:sldId id="479" r:id="rId17"/>
    <p:sldId id="475" r:id="rId18"/>
    <p:sldId id="480" r:id="rId19"/>
    <p:sldId id="483" r:id="rId20"/>
    <p:sldId id="468" r:id="rId21"/>
    <p:sldId id="481" r:id="rId22"/>
    <p:sldId id="478" r:id="rId23"/>
    <p:sldId id="488" r:id="rId24"/>
    <p:sldId id="484" r:id="rId25"/>
    <p:sldId id="486" r:id="rId26"/>
    <p:sldId id="487" r:id="rId27"/>
    <p:sldId id="485" r:id="rId28"/>
    <p:sldId id="453" r:id="rId29"/>
  </p:sldIdLst>
  <p:sldSz cx="9144000" cy="5143500" type="screen16x9"/>
  <p:notesSz cx="6858000" cy="9926638"/>
  <p:defaultTextStyle>
    <a:defPPr>
      <a:defRPr lang="en-US"/>
    </a:defPPr>
    <a:lvl1pPr marL="0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00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06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21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31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41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47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256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864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2FD39"/>
    <a:srgbClr val="0DF002"/>
    <a:srgbClr val="1AFD0F"/>
    <a:srgbClr val="00CC00"/>
    <a:srgbClr val="99CCFF"/>
    <a:srgbClr val="CCCCFF"/>
    <a:srgbClr val="9999FF"/>
    <a:srgbClr val="FFC5C5"/>
    <a:srgbClr val="FF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9" autoAdjust="0"/>
    <p:restoredTop sz="86935" autoAdjust="0"/>
  </p:normalViewPr>
  <p:slideViewPr>
    <p:cSldViewPr snapToGrid="0" snapToObjects="1">
      <p:cViewPr>
        <p:scale>
          <a:sx n="150" d="100"/>
          <a:sy n="150" d="100"/>
        </p:scale>
        <p:origin x="-660" y="-192"/>
      </p:cViewPr>
      <p:guideLst>
        <p:guide orient="horz" pos="2381"/>
        <p:guide orient="horz" pos="1620"/>
        <p:guide pos="33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726641-EA4E-47E4-ABAD-CE3EBF1A0705}" type="doc">
      <dgm:prSet loTypeId="urn:microsoft.com/office/officeart/2008/layout/PictureStrips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9F4037A-E9F1-4326-B178-06D0C9C4207A}">
      <dgm:prSet phldrT="[Текст]" custT="1"/>
      <dgm:spPr/>
      <dgm:t>
        <a:bodyPr/>
        <a:lstStyle/>
        <a:p>
          <a:pPr algn="just"/>
          <a:r>
            <a:rPr lang="ru-RU" sz="1400" b="0" dirty="0" smtClean="0"/>
            <a:t>Наличие рисковых контрагентов в составе налоговых вычетов </a:t>
          </a:r>
        </a:p>
        <a:p>
          <a:pPr algn="just"/>
          <a:r>
            <a:rPr lang="ru-RU" sz="1400" b="0" dirty="0" smtClean="0"/>
            <a:t>Значительный удельный вес налоговых вычетов в налоговой декларации</a:t>
          </a:r>
          <a:endParaRPr lang="ru-RU" sz="1400" b="0" dirty="0"/>
        </a:p>
      </dgm:t>
    </dgm:pt>
    <dgm:pt modelId="{6DC28A8C-A58D-470A-8D95-9DEB0D8984EC}" type="parTrans" cxnId="{D359CF36-7CA1-42C7-93FF-6A65991A8DE4}">
      <dgm:prSet/>
      <dgm:spPr/>
      <dgm:t>
        <a:bodyPr/>
        <a:lstStyle/>
        <a:p>
          <a:endParaRPr lang="ru-RU" sz="1400"/>
        </a:p>
      </dgm:t>
    </dgm:pt>
    <dgm:pt modelId="{B50A1E00-958F-41BB-B1A2-CD515B1E8724}" type="sibTrans" cxnId="{D359CF36-7CA1-42C7-93FF-6A65991A8DE4}">
      <dgm:prSet/>
      <dgm:spPr/>
      <dgm:t>
        <a:bodyPr/>
        <a:lstStyle/>
        <a:p>
          <a:endParaRPr lang="ru-RU" sz="1400"/>
        </a:p>
      </dgm:t>
    </dgm:pt>
    <dgm:pt modelId="{45CAC7E4-0E94-4347-819A-C03A76E4606F}">
      <dgm:prSet phldrT="[Текст]" custT="1"/>
      <dgm:spPr/>
      <dgm:t>
        <a:bodyPr/>
        <a:lstStyle/>
        <a:p>
          <a:pPr>
            <a:spcAft>
              <a:spcPct val="35000"/>
            </a:spcAft>
          </a:pPr>
          <a:endParaRPr lang="ru-RU" sz="1600" dirty="0" smtClean="0"/>
        </a:p>
        <a:p>
          <a:pPr>
            <a:spcAft>
              <a:spcPts val="0"/>
            </a:spcAft>
          </a:pPr>
          <a:r>
            <a:rPr lang="ru-RU" sz="1600" b="0" dirty="0" smtClean="0"/>
            <a:t>Наличие убытков за три последних года, отсутствие информации об убытках</a:t>
          </a:r>
          <a:endParaRPr lang="ru-RU" sz="1600" b="1" dirty="0" smtClean="0">
            <a:solidFill>
              <a:srgbClr val="FF0000"/>
            </a:solidFill>
          </a:endParaRPr>
        </a:p>
        <a:p>
          <a:pPr>
            <a:spcAft>
              <a:spcPct val="35000"/>
            </a:spcAft>
          </a:pPr>
          <a:endParaRPr lang="ru-RU" sz="1600" dirty="0"/>
        </a:p>
      </dgm:t>
    </dgm:pt>
    <dgm:pt modelId="{E8A59AD2-9272-4BC6-B66F-2E281823B13F}" type="parTrans" cxnId="{4226BD32-02ED-4CAA-B244-1A7296E8E641}">
      <dgm:prSet/>
      <dgm:spPr/>
      <dgm:t>
        <a:bodyPr/>
        <a:lstStyle/>
        <a:p>
          <a:endParaRPr lang="ru-RU" sz="1400"/>
        </a:p>
      </dgm:t>
    </dgm:pt>
    <dgm:pt modelId="{BCC25C6C-29F0-44B0-A2ED-6DD543337E41}" type="sibTrans" cxnId="{4226BD32-02ED-4CAA-B244-1A7296E8E641}">
      <dgm:prSet/>
      <dgm:spPr/>
      <dgm:t>
        <a:bodyPr/>
        <a:lstStyle/>
        <a:p>
          <a:endParaRPr lang="ru-RU" sz="1400"/>
        </a:p>
      </dgm:t>
    </dgm:pt>
    <dgm:pt modelId="{D87ABCEE-D35C-4ED0-9DA3-E7816D2680B7}">
      <dgm:prSet phldrT="[Текст]" custT="1"/>
      <dgm:spPr/>
      <dgm:t>
        <a:bodyPr/>
        <a:lstStyle/>
        <a:p>
          <a:r>
            <a:rPr lang="ru-RU" sz="1600" b="0" dirty="0" smtClean="0"/>
            <a:t>Наличие расхождений в налоговой декларации по НДС</a:t>
          </a:r>
          <a:endParaRPr lang="ru-RU" sz="1600" b="1" dirty="0"/>
        </a:p>
      </dgm:t>
    </dgm:pt>
    <dgm:pt modelId="{9CE95A2C-64AA-4344-914A-5F6050F64232}" type="parTrans" cxnId="{F5A8BB76-41B7-4ADE-A24E-9E99D610F3C0}">
      <dgm:prSet/>
      <dgm:spPr/>
      <dgm:t>
        <a:bodyPr/>
        <a:lstStyle/>
        <a:p>
          <a:endParaRPr lang="ru-RU" sz="1400"/>
        </a:p>
      </dgm:t>
    </dgm:pt>
    <dgm:pt modelId="{0E18E614-9997-4C86-A22B-353964A5A068}" type="sibTrans" cxnId="{F5A8BB76-41B7-4ADE-A24E-9E99D610F3C0}">
      <dgm:prSet/>
      <dgm:spPr/>
      <dgm:t>
        <a:bodyPr/>
        <a:lstStyle/>
        <a:p>
          <a:endParaRPr lang="ru-RU" sz="1400"/>
        </a:p>
      </dgm:t>
    </dgm:pt>
    <dgm:pt modelId="{30DF39FB-3165-4054-A1BB-1A43FA84551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dirty="0" smtClean="0"/>
            <a:t>   Низкая налоговая  	нагрузка</a:t>
          </a:r>
          <a:endParaRPr lang="ru-RU" sz="1600" b="0" dirty="0"/>
        </a:p>
      </dgm:t>
    </dgm:pt>
    <dgm:pt modelId="{CFF84053-8280-4B61-B556-F0A5A08C16D8}" type="parTrans" cxnId="{648E3195-5C28-450A-B7EB-26877187D0A5}">
      <dgm:prSet/>
      <dgm:spPr/>
      <dgm:t>
        <a:bodyPr/>
        <a:lstStyle/>
        <a:p>
          <a:endParaRPr lang="ru-RU" sz="1400"/>
        </a:p>
      </dgm:t>
    </dgm:pt>
    <dgm:pt modelId="{51C6CF83-5CA0-445F-9F5E-6905C444D961}" type="sibTrans" cxnId="{648E3195-5C28-450A-B7EB-26877187D0A5}">
      <dgm:prSet/>
      <dgm:spPr/>
      <dgm:t>
        <a:bodyPr/>
        <a:lstStyle/>
        <a:p>
          <a:endParaRPr lang="ru-RU" sz="1400"/>
        </a:p>
      </dgm:t>
    </dgm:pt>
    <dgm:pt modelId="{D1ACA3B6-6155-4B52-BA79-4647A25441AC}">
      <dgm:prSet phldrT="[Текст]" custT="1"/>
      <dgm:spPr/>
      <dgm:t>
        <a:bodyPr/>
        <a:lstStyle/>
        <a:p>
          <a:pPr algn="l"/>
          <a:r>
            <a:rPr lang="ru-RU" sz="1600" b="0" dirty="0" smtClean="0"/>
            <a:t>Зарплата сотрудников ниже МРОТ или среднеотраслевой зарплаты </a:t>
          </a:r>
          <a:endParaRPr lang="ru-RU" sz="1600" b="0" dirty="0"/>
        </a:p>
      </dgm:t>
    </dgm:pt>
    <dgm:pt modelId="{4F18BD9D-A2E9-47A8-B9A6-FDEB7A7CEA47}" type="parTrans" cxnId="{344E55AB-BA20-4C76-8D11-1B36E8572461}">
      <dgm:prSet/>
      <dgm:spPr/>
      <dgm:t>
        <a:bodyPr/>
        <a:lstStyle/>
        <a:p>
          <a:endParaRPr lang="ru-RU" sz="1400"/>
        </a:p>
      </dgm:t>
    </dgm:pt>
    <dgm:pt modelId="{8DA7E884-29CB-4440-916D-BA4C64120A5E}" type="sibTrans" cxnId="{344E55AB-BA20-4C76-8D11-1B36E8572461}">
      <dgm:prSet/>
      <dgm:spPr/>
      <dgm:t>
        <a:bodyPr/>
        <a:lstStyle/>
        <a:p>
          <a:endParaRPr lang="ru-RU" sz="1400"/>
        </a:p>
      </dgm:t>
    </dgm:pt>
    <dgm:pt modelId="{8CF4B912-DDDC-4306-B4BC-4CF06F50FE18}">
      <dgm:prSet phldrT="[Текст]" custT="1"/>
      <dgm:spPr/>
      <dgm:t>
        <a:bodyPr/>
        <a:lstStyle/>
        <a:p>
          <a:r>
            <a:rPr lang="ru-RU" sz="1600" b="0" dirty="0" smtClean="0"/>
            <a:t>Заявление НДС к возмещению</a:t>
          </a:r>
          <a:endParaRPr lang="ru-RU" sz="1600" b="0" dirty="0">
            <a:solidFill>
              <a:schemeClr val="tx1"/>
            </a:solidFill>
          </a:endParaRPr>
        </a:p>
      </dgm:t>
    </dgm:pt>
    <dgm:pt modelId="{0C5CBF91-B632-4F36-AD97-31D91AD3EC5F}" type="parTrans" cxnId="{224D5C16-73F5-40E7-BF18-C4D7F9CDCAD6}">
      <dgm:prSet/>
      <dgm:spPr/>
      <dgm:t>
        <a:bodyPr/>
        <a:lstStyle/>
        <a:p>
          <a:endParaRPr lang="ru-RU"/>
        </a:p>
      </dgm:t>
    </dgm:pt>
    <dgm:pt modelId="{FA195A59-1A77-4FAF-8343-6E3A68F8DAD2}" type="sibTrans" cxnId="{224D5C16-73F5-40E7-BF18-C4D7F9CDCAD6}">
      <dgm:prSet/>
      <dgm:spPr/>
      <dgm:t>
        <a:bodyPr/>
        <a:lstStyle/>
        <a:p>
          <a:endParaRPr lang="ru-RU"/>
        </a:p>
      </dgm:t>
    </dgm:pt>
    <dgm:pt modelId="{C1E3162A-D407-4A7A-8C75-20B654275833}" type="pres">
      <dgm:prSet presAssocID="{2A726641-EA4E-47E4-ABAD-CE3EBF1A07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750AEC-4A4E-4D99-9FAF-3B2983D610C7}" type="pres">
      <dgm:prSet presAssocID="{49F4037A-E9F1-4326-B178-06D0C9C4207A}" presName="composite" presStyleCnt="0"/>
      <dgm:spPr/>
      <dgm:t>
        <a:bodyPr/>
        <a:lstStyle/>
        <a:p>
          <a:endParaRPr lang="ru-RU"/>
        </a:p>
      </dgm:t>
    </dgm:pt>
    <dgm:pt modelId="{E076A4F5-848C-4FAA-AB2B-7B90A8C8673D}" type="pres">
      <dgm:prSet presAssocID="{49F4037A-E9F1-4326-B178-06D0C9C4207A}" presName="rect1" presStyleLbl="trAlignAcc1" presStyleIdx="0" presStyleCnt="6" custScaleX="102150" custScaleY="109226" custLinFactNeighborX="3908" custLinFactNeighborY="15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04908-226D-4BA5-A698-A3F528988DF2}" type="pres">
      <dgm:prSet presAssocID="{49F4037A-E9F1-4326-B178-06D0C9C4207A}" presName="rect2" presStyleLbl="fgImgPlace1" presStyleIdx="0" presStyleCnt="6" custScaleX="116084" custScaleY="102756" custLinFactNeighborX="-18022" custLinFactNeighborY="2600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ru-RU"/>
        </a:p>
      </dgm:t>
    </dgm:pt>
    <dgm:pt modelId="{ACB2FC75-6F3F-4433-ABBF-CA061ABE5BA1}" type="pres">
      <dgm:prSet presAssocID="{B50A1E00-958F-41BB-B1A2-CD515B1E8724}" presName="sibTrans" presStyleCnt="0"/>
      <dgm:spPr/>
      <dgm:t>
        <a:bodyPr/>
        <a:lstStyle/>
        <a:p>
          <a:endParaRPr lang="ru-RU"/>
        </a:p>
      </dgm:t>
    </dgm:pt>
    <dgm:pt modelId="{BF49D897-32F7-4415-8758-3934CA6BB1BE}" type="pres">
      <dgm:prSet presAssocID="{D1ACA3B6-6155-4B52-BA79-4647A25441AC}" presName="composite" presStyleCnt="0"/>
      <dgm:spPr/>
      <dgm:t>
        <a:bodyPr/>
        <a:lstStyle/>
        <a:p>
          <a:endParaRPr lang="ru-RU"/>
        </a:p>
      </dgm:t>
    </dgm:pt>
    <dgm:pt modelId="{043958E1-1CDF-45D1-91A1-109ACDFD9FA0}" type="pres">
      <dgm:prSet presAssocID="{D1ACA3B6-6155-4B52-BA79-4647A25441AC}" presName="rect1" presStyleLbl="trAlignAcc1" presStyleIdx="1" presStyleCnt="6" custScaleY="107245" custLinFactNeighborX="158" custLinFactNeighborY="16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EDC1E-AC1F-4101-8964-70F41458BCBC}" type="pres">
      <dgm:prSet presAssocID="{D1ACA3B6-6155-4B52-BA79-4647A25441AC}" presName="rect2" presStyleLbl="fgImgPlace1" presStyleIdx="1" presStyleCnt="6" custScaleY="102607" custLinFactNeighborX="9513" custLinFactNeighborY="26429"/>
      <dgm:spPr/>
      <dgm:t>
        <a:bodyPr/>
        <a:lstStyle/>
        <a:p>
          <a:endParaRPr lang="ru-RU"/>
        </a:p>
      </dgm:t>
    </dgm:pt>
    <dgm:pt modelId="{A62C9E30-7830-4297-99CC-15DC3CBFF7A3}" type="pres">
      <dgm:prSet presAssocID="{8DA7E884-29CB-4440-916D-BA4C64120A5E}" presName="sibTrans" presStyleCnt="0"/>
      <dgm:spPr/>
      <dgm:t>
        <a:bodyPr/>
        <a:lstStyle/>
        <a:p>
          <a:endParaRPr lang="ru-RU"/>
        </a:p>
      </dgm:t>
    </dgm:pt>
    <dgm:pt modelId="{A46C82E6-58DB-4CFE-8D21-E304743BBA05}" type="pres">
      <dgm:prSet presAssocID="{45CAC7E4-0E94-4347-819A-C03A76E4606F}" presName="composite" presStyleCnt="0"/>
      <dgm:spPr/>
      <dgm:t>
        <a:bodyPr/>
        <a:lstStyle/>
        <a:p>
          <a:endParaRPr lang="ru-RU"/>
        </a:p>
      </dgm:t>
    </dgm:pt>
    <dgm:pt modelId="{3B7DCFC1-E7F3-446A-8336-9A73C11884ED}" type="pres">
      <dgm:prSet presAssocID="{45CAC7E4-0E94-4347-819A-C03A76E4606F}" presName="rect1" presStyleLbl="trAlignAcc1" presStyleIdx="2" presStyleCnt="6" custScaleX="101028" custScaleY="101362" custLinFactNeighborX="4058" custLinFactNeighborY="8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5A2D4-9014-4093-9C49-6F8AD324C3F7}" type="pres">
      <dgm:prSet presAssocID="{45CAC7E4-0E94-4347-819A-C03A76E4606F}" presName="rect2" presStyleLbl="fgImgPlace1" presStyleIdx="2" presStyleCnt="6" custScaleX="122905" custScaleY="98931" custLinFactNeighborX="-2940" custLinFactNeighborY="1900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5000" r="-85000"/>
          </a:stretch>
        </a:blipFill>
      </dgm:spPr>
      <dgm:t>
        <a:bodyPr/>
        <a:lstStyle/>
        <a:p>
          <a:endParaRPr lang="ru-RU"/>
        </a:p>
      </dgm:t>
    </dgm:pt>
    <dgm:pt modelId="{2333EE3A-8C5D-43F0-A981-D93210A0A413}" type="pres">
      <dgm:prSet presAssocID="{BCC25C6C-29F0-44B0-A2ED-6DD543337E41}" presName="sibTrans" presStyleCnt="0"/>
      <dgm:spPr/>
      <dgm:t>
        <a:bodyPr/>
        <a:lstStyle/>
        <a:p>
          <a:endParaRPr lang="ru-RU"/>
        </a:p>
      </dgm:t>
    </dgm:pt>
    <dgm:pt modelId="{456E1E26-FDA0-4516-83BB-CA579CE4E590}" type="pres">
      <dgm:prSet presAssocID="{D87ABCEE-D35C-4ED0-9DA3-E7816D2680B7}" presName="composite" presStyleCnt="0"/>
      <dgm:spPr/>
      <dgm:t>
        <a:bodyPr/>
        <a:lstStyle/>
        <a:p>
          <a:endParaRPr lang="ru-RU"/>
        </a:p>
      </dgm:t>
    </dgm:pt>
    <dgm:pt modelId="{8DE5D565-86DC-4B9E-B805-A9C9B4C77CB7}" type="pres">
      <dgm:prSet presAssocID="{D87ABCEE-D35C-4ED0-9DA3-E7816D2680B7}" presName="rect1" presStyleLbl="trAlignAcc1" presStyleIdx="3" presStyleCnt="6" custScaleY="101459" custLinFactNeighborX="451" custLinFactNeighborY="7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1C3C9-FB3B-433C-92F1-8DDD0C011F13}" type="pres">
      <dgm:prSet presAssocID="{D87ABCEE-D35C-4ED0-9DA3-E7816D2680B7}" presName="rect2" presStyleLbl="fgImgPlace1" presStyleIdx="3" presStyleCnt="6" custScaleY="103733" custLinFactNeighborX="8897" custLinFactNeighborY="-9780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ru-RU"/>
        </a:p>
      </dgm:t>
    </dgm:pt>
    <dgm:pt modelId="{5EF5F389-C912-4EA3-A19D-190F35445CCF}" type="pres">
      <dgm:prSet presAssocID="{0E18E614-9997-4C86-A22B-353964A5A068}" presName="sibTrans" presStyleCnt="0"/>
      <dgm:spPr/>
      <dgm:t>
        <a:bodyPr/>
        <a:lstStyle/>
        <a:p>
          <a:endParaRPr lang="ru-RU"/>
        </a:p>
      </dgm:t>
    </dgm:pt>
    <dgm:pt modelId="{9A124EFC-8144-4D56-91BC-ABD5D4666886}" type="pres">
      <dgm:prSet presAssocID="{8CF4B912-DDDC-4306-B4BC-4CF06F50FE18}" presName="composite" presStyleCnt="0"/>
      <dgm:spPr/>
    </dgm:pt>
    <dgm:pt modelId="{FD4FE41C-5527-4317-9A25-9FE806C19240}" type="pres">
      <dgm:prSet presAssocID="{8CF4B912-DDDC-4306-B4BC-4CF06F50FE18}" presName="rect1" presStyleLbl="trAlignAcc1" presStyleIdx="4" presStyleCnt="6" custScaleX="100924" custScaleY="82227" custLinFactNeighborX="1763" custLinFactNeighborY="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9445F-A163-4332-8802-F23366664C91}" type="pres">
      <dgm:prSet presAssocID="{8CF4B912-DDDC-4306-B4BC-4CF06F50FE18}" presName="rect2" presStyleLbl="fgImgPlace1" presStyleIdx="4" presStyleCnt="6" custScaleX="115792" custScaleY="88752" custLinFactNeighborX="-12054" custLinFactNeighborY="1021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47E1BD2-01E6-44AC-B873-03B3A9D19D61}" type="pres">
      <dgm:prSet presAssocID="{FA195A59-1A77-4FAF-8343-6E3A68F8DAD2}" presName="sibTrans" presStyleCnt="0"/>
      <dgm:spPr/>
    </dgm:pt>
    <dgm:pt modelId="{546A4DCF-A2C5-4E9F-8922-E673A82257BB}" type="pres">
      <dgm:prSet presAssocID="{30DF39FB-3165-4054-A1BB-1A43FA845518}" presName="composite" presStyleCnt="0"/>
      <dgm:spPr/>
      <dgm:t>
        <a:bodyPr/>
        <a:lstStyle/>
        <a:p>
          <a:endParaRPr lang="ru-RU"/>
        </a:p>
      </dgm:t>
    </dgm:pt>
    <dgm:pt modelId="{B6857102-9432-47D2-B304-D17B4E872519}" type="pres">
      <dgm:prSet presAssocID="{30DF39FB-3165-4054-A1BB-1A43FA845518}" presName="rect1" presStyleLbl="trAlignAcc1" presStyleIdx="5" presStyleCnt="6" custScaleX="90973" custScaleY="84997" custLinFactNeighborX="-3490" custLinFactNeighborY="-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BA34F-E88C-4164-8403-07F99890B1A8}" type="pres">
      <dgm:prSet presAssocID="{30DF39FB-3165-4054-A1BB-1A43FA845518}" presName="rect2" presStyleLbl="fgImgPlace1" presStyleIdx="5" presStyleCnt="6" custScaleX="85231" custScaleY="100443" custLinFactY="-204" custLinFactNeighborX="549" custLinFactNeighborY="-100000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648E3195-5C28-450A-B7EB-26877187D0A5}" srcId="{2A726641-EA4E-47E4-ABAD-CE3EBF1A0705}" destId="{30DF39FB-3165-4054-A1BB-1A43FA845518}" srcOrd="5" destOrd="0" parTransId="{CFF84053-8280-4B61-B556-F0A5A08C16D8}" sibTransId="{51C6CF83-5CA0-445F-9F5E-6905C444D961}"/>
    <dgm:cxn modelId="{4226BD32-02ED-4CAA-B244-1A7296E8E641}" srcId="{2A726641-EA4E-47E4-ABAD-CE3EBF1A0705}" destId="{45CAC7E4-0E94-4347-819A-C03A76E4606F}" srcOrd="2" destOrd="0" parTransId="{E8A59AD2-9272-4BC6-B66F-2E281823B13F}" sibTransId="{BCC25C6C-29F0-44B0-A2ED-6DD543337E41}"/>
    <dgm:cxn modelId="{F5A8BB76-41B7-4ADE-A24E-9E99D610F3C0}" srcId="{2A726641-EA4E-47E4-ABAD-CE3EBF1A0705}" destId="{D87ABCEE-D35C-4ED0-9DA3-E7816D2680B7}" srcOrd="3" destOrd="0" parTransId="{9CE95A2C-64AA-4344-914A-5F6050F64232}" sibTransId="{0E18E614-9997-4C86-A22B-353964A5A068}"/>
    <dgm:cxn modelId="{C0A9C376-0948-4A88-BF68-49E9339B059C}" type="presOf" srcId="{30DF39FB-3165-4054-A1BB-1A43FA845518}" destId="{B6857102-9432-47D2-B304-D17B4E872519}" srcOrd="0" destOrd="0" presId="urn:microsoft.com/office/officeart/2008/layout/PictureStrips"/>
    <dgm:cxn modelId="{18D93886-3314-4120-BE63-BF4AD5F0E499}" type="presOf" srcId="{45CAC7E4-0E94-4347-819A-C03A76E4606F}" destId="{3B7DCFC1-E7F3-446A-8336-9A73C11884ED}" srcOrd="0" destOrd="0" presId="urn:microsoft.com/office/officeart/2008/layout/PictureStrips"/>
    <dgm:cxn modelId="{876B3D7B-9D52-4880-80BD-0AF63C248DB7}" type="presOf" srcId="{8CF4B912-DDDC-4306-B4BC-4CF06F50FE18}" destId="{FD4FE41C-5527-4317-9A25-9FE806C19240}" srcOrd="0" destOrd="0" presId="urn:microsoft.com/office/officeart/2008/layout/PictureStrips"/>
    <dgm:cxn modelId="{D359CF36-7CA1-42C7-93FF-6A65991A8DE4}" srcId="{2A726641-EA4E-47E4-ABAD-CE3EBF1A0705}" destId="{49F4037A-E9F1-4326-B178-06D0C9C4207A}" srcOrd="0" destOrd="0" parTransId="{6DC28A8C-A58D-470A-8D95-9DEB0D8984EC}" sibTransId="{B50A1E00-958F-41BB-B1A2-CD515B1E8724}"/>
    <dgm:cxn modelId="{32ECE731-080E-4DE9-BFAE-40A5915077AA}" type="presOf" srcId="{2A726641-EA4E-47E4-ABAD-CE3EBF1A0705}" destId="{C1E3162A-D407-4A7A-8C75-20B654275833}" srcOrd="0" destOrd="0" presId="urn:microsoft.com/office/officeart/2008/layout/PictureStrips"/>
    <dgm:cxn modelId="{344E55AB-BA20-4C76-8D11-1B36E8572461}" srcId="{2A726641-EA4E-47E4-ABAD-CE3EBF1A0705}" destId="{D1ACA3B6-6155-4B52-BA79-4647A25441AC}" srcOrd="1" destOrd="0" parTransId="{4F18BD9D-A2E9-47A8-B9A6-FDEB7A7CEA47}" sibTransId="{8DA7E884-29CB-4440-916D-BA4C64120A5E}"/>
    <dgm:cxn modelId="{3ED6386B-F685-4912-A8A8-271F736B1B59}" type="presOf" srcId="{D87ABCEE-D35C-4ED0-9DA3-E7816D2680B7}" destId="{8DE5D565-86DC-4B9E-B805-A9C9B4C77CB7}" srcOrd="0" destOrd="0" presId="urn:microsoft.com/office/officeart/2008/layout/PictureStrips"/>
    <dgm:cxn modelId="{224D5C16-73F5-40E7-BF18-C4D7F9CDCAD6}" srcId="{2A726641-EA4E-47E4-ABAD-CE3EBF1A0705}" destId="{8CF4B912-DDDC-4306-B4BC-4CF06F50FE18}" srcOrd="4" destOrd="0" parTransId="{0C5CBF91-B632-4F36-AD97-31D91AD3EC5F}" sibTransId="{FA195A59-1A77-4FAF-8343-6E3A68F8DAD2}"/>
    <dgm:cxn modelId="{315201F6-2FEA-48F8-BF51-C1B68BC3ECF6}" type="presOf" srcId="{49F4037A-E9F1-4326-B178-06D0C9C4207A}" destId="{E076A4F5-848C-4FAA-AB2B-7B90A8C8673D}" srcOrd="0" destOrd="0" presId="urn:microsoft.com/office/officeart/2008/layout/PictureStrips"/>
    <dgm:cxn modelId="{46E1369F-B0AA-4361-A2DC-71FDF44521C9}" type="presOf" srcId="{D1ACA3B6-6155-4B52-BA79-4647A25441AC}" destId="{043958E1-1CDF-45D1-91A1-109ACDFD9FA0}" srcOrd="0" destOrd="0" presId="urn:microsoft.com/office/officeart/2008/layout/PictureStrips"/>
    <dgm:cxn modelId="{0FD0EFC3-E6D0-4ED3-94BB-3908DACE272E}" type="presParOf" srcId="{C1E3162A-D407-4A7A-8C75-20B654275833}" destId="{7E750AEC-4A4E-4D99-9FAF-3B2983D610C7}" srcOrd="0" destOrd="0" presId="urn:microsoft.com/office/officeart/2008/layout/PictureStrips"/>
    <dgm:cxn modelId="{091E37D6-F47E-4B19-8344-932144C74BB9}" type="presParOf" srcId="{7E750AEC-4A4E-4D99-9FAF-3B2983D610C7}" destId="{E076A4F5-848C-4FAA-AB2B-7B90A8C8673D}" srcOrd="0" destOrd="0" presId="urn:microsoft.com/office/officeart/2008/layout/PictureStrips"/>
    <dgm:cxn modelId="{15604BDC-D378-4177-BEC5-5D6D4439D04A}" type="presParOf" srcId="{7E750AEC-4A4E-4D99-9FAF-3B2983D610C7}" destId="{40604908-226D-4BA5-A698-A3F528988DF2}" srcOrd="1" destOrd="0" presId="urn:microsoft.com/office/officeart/2008/layout/PictureStrips"/>
    <dgm:cxn modelId="{7AA64529-4549-4D20-B174-6BDB23B882B0}" type="presParOf" srcId="{C1E3162A-D407-4A7A-8C75-20B654275833}" destId="{ACB2FC75-6F3F-4433-ABBF-CA061ABE5BA1}" srcOrd="1" destOrd="0" presId="urn:microsoft.com/office/officeart/2008/layout/PictureStrips"/>
    <dgm:cxn modelId="{8BB94426-E1FF-4361-B889-52FEEA32209A}" type="presParOf" srcId="{C1E3162A-D407-4A7A-8C75-20B654275833}" destId="{BF49D897-32F7-4415-8758-3934CA6BB1BE}" srcOrd="2" destOrd="0" presId="urn:microsoft.com/office/officeart/2008/layout/PictureStrips"/>
    <dgm:cxn modelId="{FEE64A99-A2D8-4BB1-A0F0-D00E7CE2E6B3}" type="presParOf" srcId="{BF49D897-32F7-4415-8758-3934CA6BB1BE}" destId="{043958E1-1CDF-45D1-91A1-109ACDFD9FA0}" srcOrd="0" destOrd="0" presId="urn:microsoft.com/office/officeart/2008/layout/PictureStrips"/>
    <dgm:cxn modelId="{780B17C8-B89B-4F58-903B-B6079854CDFC}" type="presParOf" srcId="{BF49D897-32F7-4415-8758-3934CA6BB1BE}" destId="{AB2EDC1E-AC1F-4101-8964-70F41458BCBC}" srcOrd="1" destOrd="0" presId="urn:microsoft.com/office/officeart/2008/layout/PictureStrips"/>
    <dgm:cxn modelId="{187DC7CA-308D-4F73-A9FF-9DF042B2434D}" type="presParOf" srcId="{C1E3162A-D407-4A7A-8C75-20B654275833}" destId="{A62C9E30-7830-4297-99CC-15DC3CBFF7A3}" srcOrd="3" destOrd="0" presId="urn:microsoft.com/office/officeart/2008/layout/PictureStrips"/>
    <dgm:cxn modelId="{D794D78E-6AC6-4695-8BA4-86866231FCE8}" type="presParOf" srcId="{C1E3162A-D407-4A7A-8C75-20B654275833}" destId="{A46C82E6-58DB-4CFE-8D21-E304743BBA05}" srcOrd="4" destOrd="0" presId="urn:microsoft.com/office/officeart/2008/layout/PictureStrips"/>
    <dgm:cxn modelId="{4A043A52-738D-4069-AB45-6EB49E7A1651}" type="presParOf" srcId="{A46C82E6-58DB-4CFE-8D21-E304743BBA05}" destId="{3B7DCFC1-E7F3-446A-8336-9A73C11884ED}" srcOrd="0" destOrd="0" presId="urn:microsoft.com/office/officeart/2008/layout/PictureStrips"/>
    <dgm:cxn modelId="{B596649D-3BD3-4474-A32B-30DA09761E11}" type="presParOf" srcId="{A46C82E6-58DB-4CFE-8D21-E304743BBA05}" destId="{E3F5A2D4-9014-4093-9C49-6F8AD324C3F7}" srcOrd="1" destOrd="0" presId="urn:microsoft.com/office/officeart/2008/layout/PictureStrips"/>
    <dgm:cxn modelId="{4AE57CEA-3612-47E8-9A9A-503DC2BCA555}" type="presParOf" srcId="{C1E3162A-D407-4A7A-8C75-20B654275833}" destId="{2333EE3A-8C5D-43F0-A981-D93210A0A413}" srcOrd="5" destOrd="0" presId="urn:microsoft.com/office/officeart/2008/layout/PictureStrips"/>
    <dgm:cxn modelId="{608ADB17-F515-4F76-B712-8420792736B1}" type="presParOf" srcId="{C1E3162A-D407-4A7A-8C75-20B654275833}" destId="{456E1E26-FDA0-4516-83BB-CA579CE4E590}" srcOrd="6" destOrd="0" presId="urn:microsoft.com/office/officeart/2008/layout/PictureStrips"/>
    <dgm:cxn modelId="{A416BFA3-6FED-44B8-90D1-0E681AE93060}" type="presParOf" srcId="{456E1E26-FDA0-4516-83BB-CA579CE4E590}" destId="{8DE5D565-86DC-4B9E-B805-A9C9B4C77CB7}" srcOrd="0" destOrd="0" presId="urn:microsoft.com/office/officeart/2008/layout/PictureStrips"/>
    <dgm:cxn modelId="{686D49F2-A2D6-42CD-9B63-67B63F6976E3}" type="presParOf" srcId="{456E1E26-FDA0-4516-83BB-CA579CE4E590}" destId="{8FB1C3C9-FB3B-433C-92F1-8DDD0C011F13}" srcOrd="1" destOrd="0" presId="urn:microsoft.com/office/officeart/2008/layout/PictureStrips"/>
    <dgm:cxn modelId="{4452E6C3-C017-4822-BEBB-B473FF0A3E6F}" type="presParOf" srcId="{C1E3162A-D407-4A7A-8C75-20B654275833}" destId="{5EF5F389-C912-4EA3-A19D-190F35445CCF}" srcOrd="7" destOrd="0" presId="urn:microsoft.com/office/officeart/2008/layout/PictureStrips"/>
    <dgm:cxn modelId="{CD751E85-C4E4-4B83-BBC3-8A16EB2677EE}" type="presParOf" srcId="{C1E3162A-D407-4A7A-8C75-20B654275833}" destId="{9A124EFC-8144-4D56-91BC-ABD5D4666886}" srcOrd="8" destOrd="0" presId="urn:microsoft.com/office/officeart/2008/layout/PictureStrips"/>
    <dgm:cxn modelId="{7113D934-C7B2-467B-B810-B7D1D5AB49E4}" type="presParOf" srcId="{9A124EFC-8144-4D56-91BC-ABD5D4666886}" destId="{FD4FE41C-5527-4317-9A25-9FE806C19240}" srcOrd="0" destOrd="0" presId="urn:microsoft.com/office/officeart/2008/layout/PictureStrips"/>
    <dgm:cxn modelId="{02D0663C-4A56-4DF7-BE8B-5B0893844C38}" type="presParOf" srcId="{9A124EFC-8144-4D56-91BC-ABD5D4666886}" destId="{D3B9445F-A163-4332-8802-F23366664C91}" srcOrd="1" destOrd="0" presId="urn:microsoft.com/office/officeart/2008/layout/PictureStrips"/>
    <dgm:cxn modelId="{BFA6380F-5D81-4D45-84D8-08D124A0337A}" type="presParOf" srcId="{C1E3162A-D407-4A7A-8C75-20B654275833}" destId="{347E1BD2-01E6-44AC-B873-03B3A9D19D61}" srcOrd="9" destOrd="0" presId="urn:microsoft.com/office/officeart/2008/layout/PictureStrips"/>
    <dgm:cxn modelId="{0D581A28-327E-4CF6-AFFA-DFD354E4A3EC}" type="presParOf" srcId="{C1E3162A-D407-4A7A-8C75-20B654275833}" destId="{546A4DCF-A2C5-4E9F-8922-E673A82257BB}" srcOrd="10" destOrd="0" presId="urn:microsoft.com/office/officeart/2008/layout/PictureStrips"/>
    <dgm:cxn modelId="{FCD638C7-6BAF-4F68-B1FB-97A79C6A0D70}" type="presParOf" srcId="{546A4DCF-A2C5-4E9F-8922-E673A82257BB}" destId="{B6857102-9432-47D2-B304-D17B4E872519}" srcOrd="0" destOrd="0" presId="urn:microsoft.com/office/officeart/2008/layout/PictureStrips"/>
    <dgm:cxn modelId="{4126D7B2-2E8B-4A05-8DC1-18D233055434}" type="presParOf" srcId="{546A4DCF-A2C5-4E9F-8922-E673A82257BB}" destId="{A74BA34F-E88C-4164-8403-07F99890B1A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6A4F5-848C-4FAA-AB2B-7B90A8C8673D}">
      <dsp:nvSpPr>
        <dsp:cNvPr id="0" name=""/>
        <dsp:cNvSpPr/>
      </dsp:nvSpPr>
      <dsp:spPr>
        <a:xfrm>
          <a:off x="328124" y="403050"/>
          <a:ext cx="3759113" cy="1256096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932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Наличие рисковых контрагентов в составе налоговых вычетов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Значительный удельный вес налоговых вычетов в налоговой декларации</a:t>
          </a:r>
          <a:endParaRPr lang="ru-RU" sz="1400" b="0" kern="1200" dirty="0"/>
        </a:p>
      </dsp:txBody>
      <dsp:txXfrm>
        <a:off x="328124" y="403050"/>
        <a:ext cx="3759113" cy="1256096"/>
      </dsp:txXfrm>
    </dsp:sp>
    <dsp:sp modelId="{40604908-226D-4BA5-A698-A3F528988DF2}">
      <dsp:nvSpPr>
        <dsp:cNvPr id="0" name=""/>
        <dsp:cNvSpPr/>
      </dsp:nvSpPr>
      <dsp:spPr>
        <a:xfrm>
          <a:off x="0" y="410443"/>
          <a:ext cx="934474" cy="12407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3958E1-1CDF-45D1-91A1-109ACDFD9FA0}">
      <dsp:nvSpPr>
        <dsp:cNvPr id="0" name=""/>
        <dsp:cNvSpPr/>
      </dsp:nvSpPr>
      <dsp:spPr>
        <a:xfrm>
          <a:off x="4314561" y="429473"/>
          <a:ext cx="3679994" cy="1233315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932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Зарплата сотрудников ниже МРОТ или среднеотраслевой зарплаты </a:t>
          </a:r>
          <a:endParaRPr lang="ru-RU" sz="1600" b="0" kern="1200" dirty="0"/>
        </a:p>
      </dsp:txBody>
      <dsp:txXfrm>
        <a:off x="4314561" y="429473"/>
        <a:ext cx="3679994" cy="1233315"/>
      </dsp:txXfrm>
    </dsp:sp>
    <dsp:sp modelId="{AB2EDC1E-AC1F-4101-8964-70F41458BCBC}">
      <dsp:nvSpPr>
        <dsp:cNvPr id="0" name=""/>
        <dsp:cNvSpPr/>
      </dsp:nvSpPr>
      <dsp:spPr>
        <a:xfrm>
          <a:off x="4232009" y="421720"/>
          <a:ext cx="804998" cy="1238977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DCFC1-E7F3-446A-8336-9A73C11884ED}">
      <dsp:nvSpPr>
        <dsp:cNvPr id="0" name=""/>
        <dsp:cNvSpPr/>
      </dsp:nvSpPr>
      <dsp:spPr>
        <a:xfrm>
          <a:off x="378338" y="1882482"/>
          <a:ext cx="3717824" cy="1165661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932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/>
            <a:t>Наличие убытков за три последних года, отсутствие информации об убытках</a:t>
          </a:r>
          <a:endParaRPr lang="ru-RU" sz="1600" b="1" kern="1200" dirty="0" smtClean="0">
            <a:solidFill>
              <a:srgbClr val="FF000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378338" y="1882482"/>
        <a:ext cx="3717824" cy="1165661"/>
      </dsp:txXfrm>
    </dsp:sp>
    <dsp:sp modelId="{E3F5A2D4-9014-4093-9C49-6F8AD324C3F7}">
      <dsp:nvSpPr>
        <dsp:cNvPr id="0" name=""/>
        <dsp:cNvSpPr/>
      </dsp:nvSpPr>
      <dsp:spPr>
        <a:xfrm>
          <a:off x="0" y="1858066"/>
          <a:ext cx="989383" cy="119458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5000" r="-85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5D565-86DC-4B9E-B805-A9C9B4C77CB7}">
      <dsp:nvSpPr>
        <dsp:cNvPr id="0" name=""/>
        <dsp:cNvSpPr/>
      </dsp:nvSpPr>
      <dsp:spPr>
        <a:xfrm>
          <a:off x="4314561" y="1885032"/>
          <a:ext cx="3679994" cy="1166776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932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Наличие расхождений в налоговой декларации по НДС</a:t>
          </a:r>
          <a:endParaRPr lang="ru-RU" sz="1600" b="1" kern="1200" dirty="0"/>
        </a:p>
      </dsp:txBody>
      <dsp:txXfrm>
        <a:off x="4314561" y="1885032"/>
        <a:ext cx="3679994" cy="1166776"/>
      </dsp:txXfrm>
    </dsp:sp>
    <dsp:sp modelId="{8FB1C3C9-FB3B-433C-92F1-8DDD0C011F13}">
      <dsp:nvSpPr>
        <dsp:cNvPr id="0" name=""/>
        <dsp:cNvSpPr/>
      </dsp:nvSpPr>
      <dsp:spPr>
        <a:xfrm>
          <a:off x="4230455" y="432861"/>
          <a:ext cx="804998" cy="12525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4FE41C-5527-4317-9A25-9FE806C19240}">
      <dsp:nvSpPr>
        <dsp:cNvPr id="0" name=""/>
        <dsp:cNvSpPr/>
      </dsp:nvSpPr>
      <dsp:spPr>
        <a:xfrm>
          <a:off x="395209" y="3338487"/>
          <a:ext cx="3713997" cy="945608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932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Заявление НДС к возмещению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395209" y="3338487"/>
        <a:ext cx="3713997" cy="945608"/>
      </dsp:txXfrm>
    </dsp:sp>
    <dsp:sp modelId="{D3B9445F-A163-4332-8802-F23366664C91}">
      <dsp:nvSpPr>
        <dsp:cNvPr id="0" name=""/>
        <dsp:cNvSpPr/>
      </dsp:nvSpPr>
      <dsp:spPr>
        <a:xfrm>
          <a:off x="33402" y="3259151"/>
          <a:ext cx="932124" cy="1071678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57102-9432-47D2-B304-D17B4E872519}">
      <dsp:nvSpPr>
        <dsp:cNvPr id="0" name=""/>
        <dsp:cNvSpPr/>
      </dsp:nvSpPr>
      <dsp:spPr>
        <a:xfrm>
          <a:off x="4387886" y="3336893"/>
          <a:ext cx="3347800" cy="977463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932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 smtClean="0"/>
            <a:t>   Низкая налоговая  	нагрузка</a:t>
          </a:r>
          <a:endParaRPr lang="ru-RU" sz="1600" b="0" kern="1200" dirty="0"/>
        </a:p>
      </dsp:txBody>
      <dsp:txXfrm>
        <a:off x="4387886" y="3336893"/>
        <a:ext cx="3347800" cy="977463"/>
      </dsp:txXfrm>
    </dsp:sp>
    <dsp:sp modelId="{A74BA34F-E88C-4164-8403-07F99890B1A8}">
      <dsp:nvSpPr>
        <dsp:cNvPr id="0" name=""/>
        <dsp:cNvSpPr/>
      </dsp:nvSpPr>
      <dsp:spPr>
        <a:xfrm>
          <a:off x="4260753" y="1882540"/>
          <a:ext cx="686108" cy="1212847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7"/>
            <a:ext cx="2971800" cy="496332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7"/>
            <a:ext cx="2971800" cy="496332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r">
              <a:defRPr sz="1200"/>
            </a:lvl1pPr>
          </a:lstStyle>
          <a:p>
            <a:fld id="{17489909-71B7-476C-A353-5CCBE696994E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" y="744538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5" tIns="46227" rIns="92455" bIns="4622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15162"/>
            <a:ext cx="5486400" cy="4466987"/>
          </a:xfrm>
          <a:prstGeom prst="rect">
            <a:avLst/>
          </a:prstGeom>
        </p:spPr>
        <p:txBody>
          <a:bodyPr vert="horz" lIns="92455" tIns="46227" rIns="92455" bIns="4622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590"/>
            <a:ext cx="2971800" cy="496332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28590"/>
            <a:ext cx="2971800" cy="496332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r">
              <a:defRPr sz="1200"/>
            </a:lvl1pPr>
          </a:lstStyle>
          <a:p>
            <a:fld id="{385DF625-5088-4219-94DB-B06624172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5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00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06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21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31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41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47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256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864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475" y="744538"/>
            <a:ext cx="662305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83852" y="9428164"/>
            <a:ext cx="2972547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53969" indent="-28999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59953" indent="-231991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23935" indent="-231991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87915" indent="-231991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51896" indent="-231991" defTabSz="105684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3015878" indent="-231991" defTabSz="105684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79859" indent="-231991" defTabSz="105684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943841" indent="-231991" defTabSz="105684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56848" eaLnBrk="1" fontAlgn="base" hangingPunct="1">
              <a:spcBef>
                <a:spcPct val="0"/>
              </a:spcBef>
              <a:spcAft>
                <a:spcPct val="0"/>
              </a:spcAft>
            </a:pPr>
            <a:fld id="{6D8468D7-8F8A-451D-AD5C-6143CF953C14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defTabSz="1056848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978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5788054" y="4815025"/>
            <a:ext cx="3049347" cy="129957"/>
          </a:xfrm>
          <a:prstGeom prst="rect">
            <a:avLst/>
          </a:prstGeom>
          <a:noFill/>
        </p:spPr>
        <p:txBody>
          <a:bodyPr lIns="52501" tIns="26250" rIns="52501" bIns="2625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8054" y="4815026"/>
            <a:ext cx="3049347" cy="116735"/>
          </a:xfrm>
          <a:prstGeom prst="rect">
            <a:avLst/>
          </a:prstGeom>
          <a:noFill/>
        </p:spPr>
        <p:txBody>
          <a:bodyPr lIns="39407" tIns="19703" rIns="39407" bIns="19703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23854"/>
            <a:ext cx="8363939" cy="526298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1131592"/>
            <a:ext cx="8363939" cy="3528392"/>
          </a:xfrm>
        </p:spPr>
        <p:txBody>
          <a:bodyPr/>
          <a:lstStyle>
            <a:lvl1pPr marL="199624" indent="-199624">
              <a:defRPr sz="1900"/>
            </a:lvl1pPr>
            <a:lvl2pPr marL="427492" indent="-163157">
              <a:defRPr sz="1900"/>
            </a:lvl2pPr>
            <a:lvl3pPr marL="656286" indent="-164983">
              <a:defRPr sz="1900"/>
            </a:lvl3pPr>
            <a:lvl4pPr marL="855912" indent="-133081">
              <a:defRPr sz="1900"/>
            </a:lvl4pPr>
            <a:lvl5pPr marL="1050065" indent="-128524"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85013" y="4857969"/>
            <a:ext cx="3914979" cy="124650"/>
          </a:xfrm>
        </p:spPr>
        <p:txBody>
          <a:bodyPr anchor="ctr"/>
          <a:lstStyle>
            <a:lvl1pPr marL="0" indent="0" algn="l" defTabSz="525010" rtl="0" eaLnBrk="1" latinLnBrk="0" hangingPunct="1">
              <a:buNone/>
              <a:defRPr lang="en-US" sz="5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0" indent="0" algn="l" defTabSz="525010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525010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525010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525010" rtl="0" eaLnBrk="1" latinLnBrk="0" hangingPunct="1">
              <a:buNone/>
              <a:defRPr lang="en-US" sz="5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243893" y="4731551"/>
            <a:ext cx="708025" cy="275035"/>
          </a:xfrm>
        </p:spPr>
        <p:txBody>
          <a:bodyPr lIns="59918" tIns="29959" rIns="59918" bIns="29959"/>
          <a:lstStyle>
            <a:lvl1pPr algn="r">
              <a:defRPr sz="600" b="0" i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fld id="{9A54D30B-CB97-48CC-94EC-352FC82BB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75324"/>
      </p:ext>
    </p:extLst>
  </p:cSld>
  <p:clrMapOvr>
    <a:masterClrMapping/>
  </p:clrMapOvr>
  <p:transition spd="slow">
    <p:push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1670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7844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48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9461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7648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9220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8897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6283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0974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9394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9321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9790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9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872" r:id="rId13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73" r:id="rId13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52" r:id="rId13"/>
    <p:sldLayoutId id="2147483866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53" r:id="rId13"/>
    <p:sldLayoutId id="2147483867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54" r:id="rId13"/>
    <p:sldLayoutId id="2147483868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55" r:id="rId13"/>
    <p:sldLayoutId id="2147483865" r:id="rId14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56" r:id="rId13"/>
    <p:sldLayoutId id="2147483869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7" r:id="rId13"/>
    <p:sldLayoutId id="2147483870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871" r:id="rId14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9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8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8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3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33" y="3586304"/>
            <a:ext cx="485979" cy="145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710" y="184180"/>
            <a:ext cx="1096846" cy="92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5445" y="28437"/>
            <a:ext cx="8785625" cy="4918138"/>
          </a:xfrm>
          <a:prstGeom prst="rect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0" tIns="40810" rIns="81620" bIns="40810" anchor="ctr"/>
          <a:lstStyle/>
          <a:p>
            <a:endParaRPr lang="ru-RU" sz="1600" dirty="0">
              <a:solidFill>
                <a:srgbClr val="104E72"/>
              </a:solidFill>
              <a:cs typeface="Arial" pitchFamily="34" charset="0"/>
            </a:endParaRPr>
          </a:p>
        </p:txBody>
      </p:sp>
      <p:sp>
        <p:nvSpPr>
          <p:cNvPr id="9" name="TextBox 42"/>
          <p:cNvSpPr txBox="1">
            <a:spLocks noChangeArrowheads="1"/>
          </p:cNvSpPr>
          <p:nvPr/>
        </p:nvSpPr>
        <p:spPr bwMode="auto">
          <a:xfrm>
            <a:off x="1209231" y="4655988"/>
            <a:ext cx="6787114" cy="40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20" tIns="40810" rIns="81620" bIns="40810">
            <a:spAutoFit/>
          </a:bodyPr>
          <a:lstStyle/>
          <a:p>
            <a:pPr algn="ctr" defTabSz="815915">
              <a:defRPr/>
            </a:pPr>
            <a:r>
              <a:rPr lang="ru-RU" sz="21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2022</a:t>
            </a:r>
            <a:endParaRPr lang="ru-RU" sz="21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2" name="TextBox 42"/>
          <p:cNvSpPr txBox="1">
            <a:spLocks noChangeArrowheads="1"/>
          </p:cNvSpPr>
          <p:nvPr/>
        </p:nvSpPr>
        <p:spPr bwMode="auto">
          <a:xfrm>
            <a:off x="395273" y="3381840"/>
            <a:ext cx="8415032" cy="118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540" tIns="35770" rIns="71540" bIns="3577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«Самостоятельно уточнение налоговых обязательств налогоплательщиками – как одна из эффективных мер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избежания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 налоговых последствий»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5" y="144151"/>
            <a:ext cx="11557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331145" y="144151"/>
            <a:ext cx="5567267" cy="287670"/>
          </a:xfrm>
          <a:prstGeom prst="rect">
            <a:avLst/>
          </a:prstGeom>
        </p:spPr>
        <p:txBody>
          <a:bodyPr wrap="square" lIns="71528" tIns="35764" rIns="71528" bIns="35764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Реформа контрольно-надзорной деятельности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916210" y="1653648"/>
            <a:ext cx="7619004" cy="172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093" tIns="36552" rIns="73093" bIns="36552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000" dirty="0" smtClean="0">
                <a:solidFill>
                  <a:srgbClr val="104E72"/>
                </a:solidFill>
                <a:latin typeface="Calibri" pitchFamily="34" charset="0"/>
                <a:cs typeface="Arial" pitchFamily="34" charset="0"/>
              </a:rPr>
              <a:t>Старший государственный налоговый инспектор</a:t>
            </a:r>
          </a:p>
          <a:p>
            <a:pPr algn="ctr" eaLnBrk="1" hangingPunct="1"/>
            <a:r>
              <a:rPr lang="ru-RU" sz="2000" dirty="0" smtClean="0">
                <a:solidFill>
                  <a:srgbClr val="104E72"/>
                </a:solidFill>
                <a:latin typeface="Calibri" pitchFamily="34" charset="0"/>
                <a:cs typeface="Arial" pitchFamily="34" charset="0"/>
              </a:rPr>
              <a:t>контрольно-аналитического отдела </a:t>
            </a:r>
            <a:r>
              <a:rPr lang="ru-RU" sz="2000" dirty="0">
                <a:solidFill>
                  <a:srgbClr val="104E72"/>
                </a:solidFill>
                <a:latin typeface="Calibri" pitchFamily="34" charset="0"/>
                <a:cs typeface="Arial" pitchFamily="34" charset="0"/>
              </a:rPr>
              <a:t>Управления</a:t>
            </a:r>
          </a:p>
          <a:p>
            <a:pPr algn="ctr" eaLnBrk="1" hangingPunct="1"/>
            <a:r>
              <a:rPr lang="ru-RU" sz="2000" dirty="0">
                <a:solidFill>
                  <a:srgbClr val="104E72"/>
                </a:solidFill>
                <a:latin typeface="Calibri" pitchFamily="34" charset="0"/>
                <a:cs typeface="Arial" pitchFamily="34" charset="0"/>
              </a:rPr>
              <a:t>ФНС России по Ханты–Мансийскому автономному </a:t>
            </a:r>
          </a:p>
          <a:p>
            <a:pPr algn="ctr" eaLnBrk="1" hangingPunct="1"/>
            <a:r>
              <a:rPr lang="ru-RU" sz="2000" dirty="0">
                <a:solidFill>
                  <a:srgbClr val="104E72"/>
                </a:solidFill>
                <a:latin typeface="Calibri" pitchFamily="34" charset="0"/>
                <a:cs typeface="Arial" pitchFamily="34" charset="0"/>
              </a:rPr>
              <a:t>округу — Югре</a:t>
            </a:r>
          </a:p>
          <a:p>
            <a:pPr algn="ctr" eaLnBrk="1" hangingPunct="1"/>
            <a:r>
              <a:rPr lang="ru-RU" sz="2700" b="1" dirty="0" smtClean="0">
                <a:solidFill>
                  <a:srgbClr val="104E72"/>
                </a:solidFill>
                <a:latin typeface="Calibri" pitchFamily="34" charset="0"/>
                <a:cs typeface="Arial" pitchFamily="34" charset="0"/>
              </a:rPr>
              <a:t>Севастьянова Елена Михайловна</a:t>
            </a:r>
            <a:endParaRPr lang="ru-RU" sz="2700" b="1" dirty="0">
              <a:solidFill>
                <a:srgbClr val="104E72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0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90" y="1115523"/>
            <a:ext cx="7812310" cy="90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979" y="1525881"/>
            <a:ext cx="1971064" cy="489188"/>
          </a:xfrm>
          <a:prstGeom prst="rect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</p:pic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440" y="2083101"/>
            <a:ext cx="6525417" cy="288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31230" y="367162"/>
            <a:ext cx="8313221" cy="783998"/>
          </a:xfrm>
        </p:spPr>
        <p:txBody>
          <a:bodyPr>
            <a:noAutofit/>
          </a:bodyPr>
          <a:lstStyle/>
          <a:p>
            <a:pPr lvl="2" defTabSz="1003238">
              <a:lnSpc>
                <a:spcPct val="95000"/>
              </a:lnSpc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«НАЛОГОВЫЙ КАЛЬКУЛЯТОР ПО РАСЧЕТУ НАЛОГОВОЙ НАГРУЗКИ» - ДЛЯ ОЦЕНКИ СРЕДНЕЙ ЗАРПЛАТЫ</a:t>
            </a:r>
            <a:endParaRPr lang="ru-RU" sz="2200" kern="1200" dirty="0"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1" y="4531204"/>
            <a:ext cx="620370" cy="47407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   </a:t>
            </a:r>
            <a:fld id="{EF5A710F-6549-49C2-AD0C-CC766C096226}" type="slidenum">
              <a:rPr lang="ru-RU" sz="1400"/>
              <a:t>10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4282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440" y="2083101"/>
            <a:ext cx="6525417" cy="288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31230" y="278262"/>
            <a:ext cx="8313221" cy="783998"/>
          </a:xfrm>
        </p:spPr>
        <p:txBody>
          <a:bodyPr>
            <a:noAutofit/>
          </a:bodyPr>
          <a:lstStyle/>
          <a:p>
            <a:pPr lvl="2" defTabSz="1003238">
              <a:lnSpc>
                <a:spcPct val="95000"/>
              </a:lnSpc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«НАЛОГОВЫЙ КАЛЬКУЛЯТОР ПО РАСЧЕТУ НАЛОГОВОЙ НАГРУЗКИ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»</a:t>
            </a:r>
            <a:endParaRPr lang="ru-RU" sz="2200" kern="1200" dirty="0"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1" y="4531204"/>
            <a:ext cx="620370" cy="47407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   </a:t>
            </a:r>
            <a:fld id="{EF5A710F-6549-49C2-AD0C-CC766C096226}" type="slidenum">
              <a:rPr lang="ru-RU" sz="1400"/>
              <a:t>11</a:t>
            </a:fld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6" y="2083101"/>
            <a:ext cx="6603782" cy="281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91" y="2083101"/>
            <a:ext cx="7812309" cy="288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996163"/>
            <a:ext cx="7477126" cy="108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7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31230" y="278262"/>
            <a:ext cx="8313221" cy="783998"/>
          </a:xfrm>
        </p:spPr>
        <p:txBody>
          <a:bodyPr>
            <a:noAutofit/>
          </a:bodyPr>
          <a:lstStyle/>
          <a:p>
            <a:pPr lvl="2" defTabSz="1003238">
              <a:lnSpc>
                <a:spcPct val="95000"/>
              </a:lnSpc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«НАЛОГОВЫЙ КАЛЬКУЛЯТОР ПО РАСЧЕТУ НАЛОГОВОЙ НАГРУЗКИ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»</a:t>
            </a:r>
            <a:endParaRPr lang="ru-RU" sz="2200" kern="1200" dirty="0"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1" y="4531204"/>
            <a:ext cx="620370" cy="47407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   </a:t>
            </a:r>
            <a:fld id="{EF5A710F-6549-49C2-AD0C-CC766C096226}" type="slidenum">
              <a:rPr lang="ru-RU" sz="1400"/>
              <a:t>12</a:t>
            </a:fld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49" y="820630"/>
            <a:ext cx="7644631" cy="412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74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028" y="-143547"/>
            <a:ext cx="8413012" cy="1164273"/>
          </a:xfrm>
        </p:spPr>
        <p:txBody>
          <a:bodyPr>
            <a:normAutofit/>
          </a:bodyPr>
          <a:lstStyle/>
          <a:p>
            <a:pPr lvl="1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      Преимущества сервиса: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244445" y="789695"/>
            <a:ext cx="8548234" cy="679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0800000" scaled="1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312055" y="2974460"/>
            <a:ext cx="8413012" cy="1564898"/>
          </a:xfrm>
          <a:prstGeom prst="rect">
            <a:avLst/>
          </a:prstGeom>
        </p:spPr>
        <p:txBody>
          <a:bodyPr vert="horz" lIns="71561" tIns="35780" rIns="71561" bIns="357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endParaRPr lang="ru-RU" sz="2200" b="1" kern="0" dirty="0">
              <a:solidFill>
                <a:schemeClr val="accent1">
                  <a:lumMod val="75000"/>
                </a:schemeClr>
              </a:solidFill>
              <a:cs typeface="Aharoni" panose="02010803020104030203" pitchFamily="2" charset="-79"/>
            </a:endParaRPr>
          </a:p>
          <a:p>
            <a:pPr lvl="1" indent="-357805">
              <a:buFont typeface="Arial" panose="020B0604020202020204" pitchFamily="34" charset="0"/>
              <a:buChar char="•"/>
            </a:pPr>
            <a:endParaRPr lang="ru-RU" sz="2200" b="1" kern="0" dirty="0">
              <a:solidFill>
                <a:schemeClr val="accent1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4444" y="955791"/>
            <a:ext cx="8585554" cy="3583566"/>
          </a:xfrm>
          <a:prstGeom prst="rect">
            <a:avLst/>
          </a:prstGeom>
        </p:spPr>
        <p:txBody>
          <a:bodyPr vert="horz" lIns="71561" tIns="35780" rIns="71561" bIns="3578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7256" lvl="1" indent="-447256">
              <a:buFont typeface="Arial" panose="020B0604020202020204" pitchFamily="34" charset="0"/>
              <a:buChar char="•"/>
            </a:pPr>
            <a:r>
              <a:rPr lang="ru-RU" sz="2300" b="1" kern="0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Централизованная база – единые правила формирования информации о каждом налогоплательщике для всех налоговых органов </a:t>
            </a:r>
          </a:p>
          <a:p>
            <a:pPr marL="0" lvl="1"/>
            <a:endParaRPr lang="ru-RU" sz="2300" b="1" kern="0" dirty="0">
              <a:solidFill>
                <a:schemeClr val="accent1">
                  <a:lumMod val="75000"/>
                </a:schemeClr>
              </a:solidFill>
              <a:cs typeface="Aharoni" panose="02010803020104030203" pitchFamily="2" charset="-79"/>
            </a:endParaRPr>
          </a:p>
          <a:p>
            <a:pPr marL="447256" lvl="1" indent="-447256">
              <a:buFont typeface="Arial" panose="020B0604020202020204" pitchFamily="34" charset="0"/>
              <a:buChar char="•"/>
            </a:pPr>
            <a:r>
              <a:rPr lang="ru-RU" sz="2300" b="1" kern="0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Налоговая нагрузка и заработная плата рассчитываются отдельно по каждому налогоплательщику, затем формируется выборка наиболее типичных значений  – средние индикаторы не завышаются</a:t>
            </a:r>
          </a:p>
          <a:p>
            <a:pPr marL="0" lvl="1"/>
            <a:endParaRPr lang="ru-RU" sz="2300" b="1" kern="0" dirty="0">
              <a:solidFill>
                <a:schemeClr val="accent1">
                  <a:lumMod val="75000"/>
                </a:schemeClr>
              </a:solidFill>
              <a:cs typeface="Aharoni" panose="02010803020104030203" pitchFamily="2" charset="-79"/>
            </a:endParaRPr>
          </a:p>
          <a:p>
            <a:pPr marL="447256" lvl="1" indent="-447256">
              <a:buFont typeface="Arial" panose="020B0604020202020204" pitchFamily="34" charset="0"/>
              <a:buChar char="•"/>
            </a:pPr>
            <a:r>
              <a:rPr lang="ru-RU" sz="2300" b="1" kern="0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Детализированный перечень отраслей – каждый может найти данные по своей отрасли</a:t>
            </a:r>
          </a:p>
          <a:p>
            <a:pPr marL="447256" lvl="1" indent="-447256">
              <a:buFont typeface="Arial" panose="020B0604020202020204" pitchFamily="34" charset="0"/>
              <a:buChar char="•"/>
            </a:pPr>
            <a:endParaRPr lang="ru-RU" sz="2300" b="1" kern="0" dirty="0">
              <a:solidFill>
                <a:schemeClr val="accent1">
                  <a:lumMod val="75000"/>
                </a:schemeClr>
              </a:solidFill>
              <a:cs typeface="Aharoni" panose="02010803020104030203" pitchFamily="2" charset="-79"/>
            </a:endParaRPr>
          </a:p>
          <a:p>
            <a:pPr marL="447256" lvl="1" indent="-447256">
              <a:buFont typeface="Arial" panose="020B0604020202020204" pitchFamily="34" charset="0"/>
              <a:buChar char="•"/>
            </a:pPr>
            <a:r>
              <a:rPr lang="ru-RU" sz="2300" b="1" kern="0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Данные в региональном разрезе – учитывается региональная специфика ведения бизнеса (климатические условия, логистика, стоимость трудовых ресурсов и т.д.)</a:t>
            </a:r>
          </a:p>
          <a:p>
            <a:pPr marL="0" lvl="1"/>
            <a:endParaRPr lang="ru-RU" sz="2300" b="1" kern="0" dirty="0">
              <a:solidFill>
                <a:schemeClr val="accent1">
                  <a:lumMod val="75000"/>
                </a:schemeClr>
              </a:solidFill>
              <a:cs typeface="Aharoni" panose="02010803020104030203" pitchFamily="2" charset="-79"/>
            </a:endParaRPr>
          </a:p>
          <a:p>
            <a:pPr marL="447256" lvl="1" indent="-447256">
              <a:buFont typeface="Arial" panose="020B0604020202020204" pitchFamily="34" charset="0"/>
              <a:buChar char="•"/>
            </a:pPr>
            <a:r>
              <a:rPr lang="ru-RU" sz="2300" b="1" kern="0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Средняя заработная плата – прозрачный расчет по полученным справкам 2-НДФЛ</a:t>
            </a:r>
            <a:endParaRPr lang="ru-RU" sz="1900" b="1" kern="0" dirty="0">
              <a:solidFill>
                <a:schemeClr val="accent1">
                  <a:lumMod val="75000"/>
                </a:schemeClr>
              </a:solidFill>
              <a:cs typeface="Aharoni" panose="02010803020104030203" pitchFamily="2" charset="-79"/>
            </a:endParaRPr>
          </a:p>
          <a:p>
            <a:pPr marL="447256" lvl="1" indent="-447256">
              <a:buFont typeface="Arial" panose="020B0604020202020204" pitchFamily="34" charset="0"/>
              <a:buChar char="•"/>
            </a:pPr>
            <a:endParaRPr lang="ru-RU" sz="1900" b="1" kern="0" dirty="0">
              <a:solidFill>
                <a:schemeClr val="accent1">
                  <a:lumMod val="75000"/>
                </a:schemeClr>
              </a:solidFill>
              <a:cs typeface="Aharoni" panose="02010803020104030203" pitchFamily="2" charset="-79"/>
            </a:endParaRPr>
          </a:p>
          <a:p>
            <a:pPr marL="0" lvl="1"/>
            <a:endParaRPr lang="ru-RU" sz="1900" b="1" kern="0" dirty="0">
              <a:solidFill>
                <a:schemeClr val="accent1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81764" y="4200275"/>
            <a:ext cx="8548234" cy="526727"/>
            <a:chOff x="375684" y="5600362"/>
            <a:chExt cx="11397646" cy="702302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375684" y="6197262"/>
              <a:ext cx="11397646" cy="9054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0000"/>
                      <a:lumOff val="60000"/>
                    </a:schemeClr>
                  </a:gs>
                  <a:gs pos="83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10800000" scaled="1"/>
                <a:tileRect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Заголовок 1"/>
            <p:cNvSpPr txBox="1">
              <a:spLocks/>
            </p:cNvSpPr>
            <p:nvPr/>
          </p:nvSpPr>
          <p:spPr>
            <a:xfrm>
              <a:off x="923738" y="5600362"/>
              <a:ext cx="9453641" cy="70230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500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www.pb.nalog.ru/calculator.html</a:t>
              </a:r>
              <a:endParaRPr lang="ru-RU" sz="2500" b="1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12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1" y="4531214"/>
            <a:ext cx="620370" cy="47407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   </a:t>
            </a:r>
            <a:fld id="{EF5A710F-6549-49C2-AD0C-CC766C096226}" type="slidenum">
              <a:rPr lang="ru-RU" sz="1400"/>
              <a:t>13</a:t>
            </a:fld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10255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986894" y="1546860"/>
            <a:ext cx="7337191" cy="829353"/>
          </a:xfrm>
        </p:spPr>
        <p:txBody>
          <a:bodyPr>
            <a:normAutofit/>
          </a:bodyPr>
          <a:lstStyle/>
          <a:p>
            <a:pPr algn="ctr"/>
            <a:r>
              <a:rPr lang="ru-RU" altLang="ru-RU" sz="3000" dirty="0" smtClean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3538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2400" dirty="0" smtClean="0">
                <a:solidFill>
                  <a:srgbClr val="FF0000"/>
                </a:solidFill>
                <a:latin typeface="Arial" pitchFamily="34" charset="0"/>
              </a:rPr>
              <a:t>Приоритетная задача контрольной работы налоговых органов:</a:t>
            </a:r>
            <a:endParaRPr lang="ru-RU" altLang="ru-RU" dirty="0" smtClean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194563" name="Rectangle 3"/>
          <p:cNvSpPr>
            <a:spLocks noGrp="1"/>
          </p:cNvSpPr>
          <p:nvPr>
            <p:ph type="body" idx="4294967295"/>
          </p:nvPr>
        </p:nvSpPr>
        <p:spPr>
          <a:xfrm>
            <a:off x="815210" y="1065957"/>
            <a:ext cx="7508875" cy="1366093"/>
          </a:xfrm>
        </p:spPr>
        <p:txBody>
          <a:bodyPr>
            <a:normAutofit/>
          </a:bodyPr>
          <a:lstStyle/>
          <a:p>
            <a:pPr indent="0" algn="just">
              <a:lnSpc>
                <a:spcPct val="90000"/>
              </a:lnSpc>
              <a:buFontTx/>
              <a:buChar char="-"/>
            </a:pPr>
            <a:endParaRPr lang="ru-RU" altLang="ru-RU" sz="800" dirty="0" smtClean="0">
              <a:latin typeface="Arial" pitchFamily="34" charset="0"/>
            </a:endParaRP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ru-RU" altLang="ru-RU" sz="2000" dirty="0" smtClean="0">
                <a:latin typeface="Arial" pitchFamily="34" charset="0"/>
              </a:rPr>
              <a:t>  </a:t>
            </a:r>
            <a:r>
              <a:rPr lang="ru-RU" sz="2000" dirty="0"/>
              <a:t>формирование среды, при которой выбор налогоплательщиком наиболее рисковой модели поведения с точки зрения налогового законодательства РФ является экономически нецелесообразны</a:t>
            </a:r>
            <a:endParaRPr lang="ru-RU" altLang="ru-RU" sz="2000" dirty="0" smtClean="0">
              <a:latin typeface="Tw Cen MT" pitchFamily="34" charset="0"/>
            </a:endParaRPr>
          </a:p>
        </p:txBody>
      </p:sp>
      <p:sp>
        <p:nvSpPr>
          <p:cNvPr id="194564" name="Номер слайда 1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defTabSz="357188">
              <a:defRPr sz="1600">
                <a:solidFill>
                  <a:srgbClr val="005AA9"/>
                </a:solidFill>
                <a:latin typeface="Tw Cen MT" pitchFamily="34" charset="0"/>
              </a:defRPr>
            </a:lvl1pPr>
            <a:lvl2pPr marL="742950" indent="-285750" defTabSz="357188">
              <a:defRPr sz="1100">
                <a:solidFill>
                  <a:srgbClr val="504F53"/>
                </a:solidFill>
                <a:latin typeface="Tw Cen MT" pitchFamily="34" charset="0"/>
              </a:defRPr>
            </a:lvl2pPr>
            <a:lvl3pPr marL="1143000" indent="-228600" defTabSz="357188">
              <a:defRPr sz="1100">
                <a:solidFill>
                  <a:srgbClr val="504F53"/>
                </a:solidFill>
                <a:latin typeface="Tw Cen MT" pitchFamily="34" charset="0"/>
              </a:defRPr>
            </a:lvl3pPr>
            <a:lvl4pPr indent="-228600" defTabSz="357188">
              <a:defRPr sz="700">
                <a:solidFill>
                  <a:srgbClr val="504F53"/>
                </a:solidFill>
                <a:latin typeface="Tw Cen MT" pitchFamily="34" charset="0"/>
              </a:defRPr>
            </a:lvl4pPr>
            <a:lvl5pPr marL="2057400" indent="-228600" defTabSz="357188">
              <a:defRPr sz="600">
                <a:solidFill>
                  <a:srgbClr val="8D8C90"/>
                </a:solidFill>
                <a:latin typeface="Tw Cen MT" pitchFamily="34" charset="0"/>
              </a:defRPr>
            </a:lvl5pPr>
            <a:lvl6pPr marL="2514600" indent="-228600" defTabSz="357188" eaLnBrk="0" fontAlgn="base" hangingPunct="0">
              <a:lnSpc>
                <a:spcPts val="813"/>
              </a:lnSpc>
              <a:spcBef>
                <a:spcPts val="175"/>
              </a:spcBef>
              <a:spcAft>
                <a:spcPct val="0"/>
              </a:spcAft>
              <a:buChar char="»"/>
              <a:defRPr sz="600">
                <a:solidFill>
                  <a:srgbClr val="8D8C90"/>
                </a:solidFill>
                <a:latin typeface="Tw Cen MT" pitchFamily="34" charset="0"/>
              </a:defRPr>
            </a:lvl6pPr>
            <a:lvl7pPr marL="2971800" indent="-228600" defTabSz="357188" eaLnBrk="0" fontAlgn="base" hangingPunct="0">
              <a:lnSpc>
                <a:spcPts val="813"/>
              </a:lnSpc>
              <a:spcBef>
                <a:spcPts val="175"/>
              </a:spcBef>
              <a:spcAft>
                <a:spcPct val="0"/>
              </a:spcAft>
              <a:buChar char="»"/>
              <a:defRPr sz="600">
                <a:solidFill>
                  <a:srgbClr val="8D8C90"/>
                </a:solidFill>
                <a:latin typeface="Tw Cen MT" pitchFamily="34" charset="0"/>
              </a:defRPr>
            </a:lvl7pPr>
            <a:lvl8pPr marL="3429000" indent="-228600" defTabSz="357188" eaLnBrk="0" fontAlgn="base" hangingPunct="0">
              <a:lnSpc>
                <a:spcPts val="813"/>
              </a:lnSpc>
              <a:spcBef>
                <a:spcPts val="175"/>
              </a:spcBef>
              <a:spcAft>
                <a:spcPct val="0"/>
              </a:spcAft>
              <a:buChar char="»"/>
              <a:defRPr sz="600">
                <a:solidFill>
                  <a:srgbClr val="8D8C90"/>
                </a:solidFill>
                <a:latin typeface="Tw Cen MT" pitchFamily="34" charset="0"/>
              </a:defRPr>
            </a:lvl8pPr>
            <a:lvl9pPr marL="3886200" indent="-228600" defTabSz="357188" eaLnBrk="0" fontAlgn="base" hangingPunct="0">
              <a:lnSpc>
                <a:spcPts val="813"/>
              </a:lnSpc>
              <a:spcBef>
                <a:spcPts val="175"/>
              </a:spcBef>
              <a:spcAft>
                <a:spcPct val="0"/>
              </a:spcAft>
              <a:buChar char="»"/>
              <a:defRPr sz="600">
                <a:solidFill>
                  <a:srgbClr val="8D8C90"/>
                </a:solidFill>
                <a:latin typeface="Tw Cen MT" pitchFamily="34" charset="0"/>
              </a:defRPr>
            </a:lvl9pPr>
          </a:lstStyle>
          <a:p>
            <a:r>
              <a:rPr lang="ru-RU" altLang="ru-RU" sz="1400" dirty="0" smtClean="0">
                <a:solidFill>
                  <a:schemeClr val="bg1"/>
                </a:solidFill>
              </a:rPr>
              <a:t>2</a:t>
            </a:r>
            <a:endParaRPr lang="en-US" altLang="ru-RU" sz="1400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Grp="1"/>
          </p:cNvSpPr>
          <p:nvPr>
            <p:ph type="title" idx="4294967295"/>
          </p:nvPr>
        </p:nvSpPr>
        <p:spPr>
          <a:xfrm>
            <a:off x="860431" y="2348742"/>
            <a:ext cx="7343873" cy="832711"/>
          </a:xfrm>
        </p:spPr>
        <p:txBody>
          <a:bodyPr/>
          <a:lstStyle/>
          <a:p>
            <a:r>
              <a:rPr lang="ru-RU" altLang="ru-RU" sz="2400" dirty="0" smtClean="0">
                <a:solidFill>
                  <a:srgbClr val="FF0000"/>
                </a:solidFill>
                <a:latin typeface="Arial" pitchFamily="34" charset="0"/>
              </a:rPr>
              <a:t>Цель рабочего совещания:</a:t>
            </a:r>
            <a:endParaRPr lang="ru-RU" altLang="ru-RU" dirty="0" smtClean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860431" y="2959100"/>
            <a:ext cx="7508875" cy="1571967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>
            <a:lvl1pPr marL="163467" indent="0" algn="l" defTabSz="469035" rtl="0" eaLnBrk="1" latinLnBrk="0" hangingPunct="1">
              <a:spcBef>
                <a:spcPct val="20000"/>
              </a:spcBef>
              <a:buFont typeface="+mj-lt"/>
              <a:buNone/>
              <a:defRPr sz="1600" b="0" i="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163467" indent="0" algn="l" defTabSz="469035" rtl="0" eaLnBrk="1" latinLnBrk="0" hangingPunct="1">
              <a:spcBef>
                <a:spcPct val="20000"/>
              </a:spcBef>
              <a:buFont typeface="Arial" pitchFamily="34" charset="0"/>
              <a:buNone/>
              <a:defRPr sz="11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320526" indent="-117064" algn="l" defTabSz="469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162037" algn="just" defTabSz="469035" rtl="0" eaLnBrk="1" latinLnBrk="0" hangingPunct="1">
              <a:lnSpc>
                <a:spcPts val="813"/>
              </a:lnSpc>
              <a:spcBef>
                <a:spcPts val="181"/>
              </a:spcBef>
              <a:buFont typeface="Arial" pitchFamily="34" charset="0"/>
              <a:buNone/>
              <a:tabLst/>
              <a:defRPr sz="7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645329" indent="0" algn="l" defTabSz="469035" rtl="0" eaLnBrk="1" latinLnBrk="0" hangingPunct="1">
              <a:lnSpc>
                <a:spcPts val="813"/>
              </a:lnSpc>
              <a:spcBef>
                <a:spcPts val="181"/>
              </a:spcBef>
              <a:buFont typeface="Arial" pitchFamily="34" charset="0"/>
              <a:buNone/>
              <a:defRPr sz="600" b="0" i="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1289846" indent="-117251" algn="l" defTabSz="469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4362" indent="-117251" algn="l" defTabSz="469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58882" indent="-117251" algn="l" defTabSz="469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93399" indent="-117251" algn="l" defTabSz="469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buFontTx/>
              <a:buChar char="-"/>
            </a:pPr>
            <a:endParaRPr lang="ru-RU" altLang="ru-RU" sz="800" dirty="0" smtClean="0">
              <a:latin typeface="Arial" pitchFamily="34" charset="0"/>
            </a:endParaRP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ru-RU" altLang="ru-RU" sz="2100" dirty="0" smtClean="0">
                <a:latin typeface="Arial" pitchFamily="34" charset="0"/>
              </a:rPr>
              <a:t>  </a:t>
            </a:r>
            <a:r>
              <a:rPr lang="ru-RU" sz="2100" dirty="0" smtClean="0"/>
              <a:t>побуждение налогоплательщика к проведению самостоятельной оценки рисков в своей финансово-хозяйственной деятельности и уточнение налоговых обязательств</a:t>
            </a:r>
            <a:endParaRPr lang="ru-RU" altLang="ru-RU" sz="2100" dirty="0" smtClean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9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322127" y="441433"/>
            <a:ext cx="8821873" cy="573866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/>
              <a:t>Основания для проведения рабочего совещания</a:t>
            </a:r>
            <a:endParaRPr lang="ru-RU" sz="2200" dirty="0">
              <a:latin typeface="Arial Narrow" pitchFamily="34" charset="0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548532" y="1079500"/>
            <a:ext cx="7775553" cy="3451567"/>
          </a:xfrm>
          <a:prstGeom prst="rect">
            <a:avLst/>
          </a:prstGeom>
        </p:spPr>
        <p:txBody>
          <a:bodyPr vert="horz" lIns="71307" tIns="35653" rIns="71307" bIns="35653" rtlCol="0" anchor="ctr">
            <a:noAutofit/>
          </a:bodyPr>
          <a:lstStyle>
            <a:lvl1pPr algn="l" defTabSz="469035" rtl="0" eaLnBrk="1" latinLnBrk="0" hangingPunct="1">
              <a:lnSpc>
                <a:spcPts val="2347"/>
              </a:lnSpc>
              <a:spcBef>
                <a:spcPct val="0"/>
              </a:spcBef>
              <a:buNone/>
              <a:defRPr sz="19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912143" eaLnBrk="0" hangingPunct="0"/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 п. 1 ст. 31 Налогового Кодекса Российской Федерации</a:t>
            </a:r>
          </a:p>
          <a:p>
            <a:pPr algn="just" defTabSz="912143" eaLnBrk="0" hangingPunct="0"/>
            <a:r>
              <a:rPr lang="ru-RU" sz="2400" dirty="0">
                <a:latin typeface="Times New Roman"/>
                <a:ea typeface="Times New Roman"/>
              </a:rPr>
              <a:t>Налоговый орган вправе:</a:t>
            </a:r>
          </a:p>
          <a:p>
            <a:pPr algn="just" defTabSz="912143" eaLnBrk="0" hangingPunct="0"/>
            <a:r>
              <a:rPr lang="ru-RU" sz="2400" dirty="0">
                <a:latin typeface="Times New Roman"/>
                <a:ea typeface="Times New Roman"/>
              </a:rPr>
              <a:t>вызывать на основании письменного уведомления в налоговые органы налогоплательщиков для дачи пояснений в связи с уплатой ими налогов либо в связи с налоговой проверкой, </a:t>
            </a:r>
            <a:r>
              <a:rPr lang="ru-RU" sz="2400" i="1" u="sng" dirty="0">
                <a:latin typeface="Times New Roman"/>
                <a:ea typeface="Times New Roman"/>
              </a:rPr>
              <a:t>а также в иных случаях, связанных с исполнением ими законодательства о налогах и сборах. </a:t>
            </a:r>
          </a:p>
          <a:p>
            <a:pPr algn="just">
              <a:lnSpc>
                <a:spcPts val="3500"/>
              </a:lnSpc>
            </a:pPr>
            <a:endParaRPr lang="ru-RU" sz="2200" dirty="0"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324085" y="4531068"/>
            <a:ext cx="619711" cy="4738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400" dirty="0">
                <a:solidFill>
                  <a:prstClr val="white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8045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92316" y="515106"/>
            <a:ext cx="8189690" cy="58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0" tIns="40815" rIns="81630" bIns="40815"/>
          <a:lstStyle>
            <a:lvl1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600" b="1" kern="1200" cap="all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5pPr>
            <a:lvl6pPr marL="457200" algn="l" defTabSz="1042988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6pPr>
            <a:lvl7pPr marL="914400" algn="l" defTabSz="1042988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7pPr>
            <a:lvl8pPr marL="1371600" algn="l" defTabSz="1042988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8pPr>
            <a:lvl9pPr marL="1828800" algn="l" defTabSz="1042988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defTabSz="816296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900" dirty="0" smtClean="0"/>
              <a:t>Сведения для анализа налогоплательщиков, чья деятельность подлежит рассмотрению на комиссии</a:t>
            </a:r>
            <a:endParaRPr lang="ru-RU" sz="19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465" y="1222432"/>
            <a:ext cx="7488456" cy="7125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6257" tIns="35780" rIns="71561" bIns="3578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Сведения, полученные налоговыми органами в текущей деятельности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3089" y="1969836"/>
            <a:ext cx="7468107" cy="6334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6257" tIns="35780" rIns="71561" bIns="3578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Информация, поступившая из иных контролирующих и правоохранительных органов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10576" y="2654685"/>
            <a:ext cx="7478345" cy="7497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6257" tIns="35780" rIns="71561" bIns="3578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Сведения, поступающие от юридических и физических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лиц (письма, жалобы, заявления)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11638" y="3508654"/>
            <a:ext cx="7439557" cy="14257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6257" tIns="35780" rIns="71561" bIns="3578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Сведения из СМИ, сети Интернет, в частности рекламные объявления, содержащие сведения о реализации товаров (выполнении работ, оказании услуг) юридическими и физическими лицами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36846" y="1154816"/>
            <a:ext cx="62063" cy="82527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1561" tIns="35780" rIns="71561" bIns="3578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44183" y="4029801"/>
            <a:ext cx="554109" cy="440798"/>
          </a:xfrm>
          <a:prstGeom prst="ellipse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1561" tIns="35780" rIns="71561" bIns="3578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Арка 21"/>
          <p:cNvSpPr/>
          <p:nvPr/>
        </p:nvSpPr>
        <p:spPr>
          <a:xfrm rot="16200000">
            <a:off x="422160" y="3594799"/>
            <a:ext cx="1345462" cy="1253451"/>
          </a:xfrm>
          <a:prstGeom prst="blockArc">
            <a:avLst>
              <a:gd name="adj1" fmla="val 10941908"/>
              <a:gd name="adj2" fmla="val 21316127"/>
              <a:gd name="adj3" fmla="val 12350"/>
            </a:avLst>
          </a:pr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1561" tIns="35780" rIns="71561" bIns="3578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127345" y="1898251"/>
            <a:ext cx="62063" cy="82527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1561" tIns="35780" rIns="71561" bIns="3578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307862" y="2654685"/>
            <a:ext cx="62063" cy="82527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1561" tIns="35780" rIns="71561" bIns="3578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389133" y="3617165"/>
            <a:ext cx="62063" cy="82527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1561" tIns="35780" rIns="71561" bIns="3578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92316" y="2888841"/>
            <a:ext cx="606842" cy="440798"/>
          </a:xfrm>
          <a:prstGeom prst="ellipse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1561" tIns="35780" rIns="71561" bIns="3578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Арка 27"/>
          <p:cNvSpPr/>
          <p:nvPr/>
        </p:nvSpPr>
        <p:spPr>
          <a:xfrm rot="16200000">
            <a:off x="609643" y="2541488"/>
            <a:ext cx="825987" cy="1108343"/>
          </a:xfrm>
          <a:prstGeom prst="blockArc">
            <a:avLst>
              <a:gd name="adj1" fmla="val 10800000"/>
              <a:gd name="adj2" fmla="val 21316127"/>
              <a:gd name="adj3" fmla="val 12350"/>
            </a:avLst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1561" tIns="35780" rIns="71561" bIns="3578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734583" y="2053758"/>
            <a:ext cx="554109" cy="440798"/>
          </a:xfrm>
          <a:prstGeom prst="ellips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1561" tIns="35780" rIns="71561" bIns="3578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Арка 29"/>
          <p:cNvSpPr/>
          <p:nvPr/>
        </p:nvSpPr>
        <p:spPr>
          <a:xfrm rot="16200000">
            <a:off x="672165" y="1731271"/>
            <a:ext cx="699879" cy="1107280"/>
          </a:xfrm>
          <a:prstGeom prst="blockArc">
            <a:avLst>
              <a:gd name="adj1" fmla="val 11063217"/>
              <a:gd name="adj2" fmla="val 21316127"/>
              <a:gd name="adj3" fmla="val 12350"/>
            </a:avLst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1561" tIns="35780" rIns="71561" bIns="3578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24684" y="1358302"/>
            <a:ext cx="554109" cy="440798"/>
          </a:xfrm>
          <a:prstGeom prst="ellipse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1561" tIns="35780" rIns="71561" bIns="3578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Арка 31"/>
          <p:cNvSpPr/>
          <p:nvPr/>
        </p:nvSpPr>
        <p:spPr>
          <a:xfrm rot="16200000">
            <a:off x="655884" y="1026109"/>
            <a:ext cx="709384" cy="1108343"/>
          </a:xfrm>
          <a:prstGeom prst="blockArc">
            <a:avLst>
              <a:gd name="adj1" fmla="val 11016102"/>
              <a:gd name="adj2" fmla="val 21316127"/>
              <a:gd name="adj3" fmla="val 12350"/>
            </a:avLst>
          </a:prstGeom>
          <a:solidFill>
            <a:schemeClr val="accent5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1561" tIns="35780" rIns="71561" bIns="3578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1" y="4531204"/>
            <a:ext cx="620370" cy="47407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   </a:t>
            </a:r>
            <a:endParaRPr lang="ru-RU" sz="2400" b="1" dirty="0">
              <a:solidFill>
                <a:prstClr val="white"/>
              </a:solidFill>
            </a:endParaRPr>
          </a:p>
          <a:p>
            <a:pPr>
              <a:defRPr/>
            </a:pPr>
            <a:fld id="{EF5A710F-6549-49C2-AD0C-CC766C096226}" type="slidenum">
              <a:rPr lang="ru-RU" sz="1400" smtClean="0"/>
              <a:t>4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260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918628" y="303498"/>
            <a:ext cx="7920880" cy="648072"/>
          </a:xfrm>
        </p:spPr>
        <p:txBody>
          <a:bodyPr>
            <a:noAutofit/>
          </a:bodyPr>
          <a:lstStyle/>
          <a:p>
            <a:pPr defTabSz="794683" fontAlgn="base">
              <a:lnSpc>
                <a:spcPct val="120000"/>
              </a:lnSpc>
              <a:spcAft>
                <a:spcPct val="0"/>
              </a:spcAft>
            </a:pPr>
            <a:r>
              <a:rPr lang="ru-RU" sz="1900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АЛГОРИТМ ДЕЙСТВИЙ </a:t>
            </a:r>
            <a:br>
              <a:rPr lang="ru-RU" sz="1900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ru-RU" sz="1900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НАЛОГОВОГО ОРГАНА ПРИ ВЫЯВЛЕНИИ РИСКОВ </a:t>
            </a:r>
            <a:r>
              <a:rPr lang="ru-RU" sz="1900" b="0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680929" y="1606621"/>
            <a:ext cx="2047880" cy="513314"/>
          </a:xfrm>
          <a:prstGeom prst="rect">
            <a:avLst/>
          </a:prstGeom>
          <a:noFill/>
        </p:spPr>
        <p:txBody>
          <a:bodyPr wrap="square" lIns="81630" tIns="40815" rIns="81630" bIns="40815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2400" b="1" kern="1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Adobe Gothic Std B" pitchFamily="34" charset="-128"/>
                <a:cs typeface="+mj-cs"/>
              </a:defRPr>
            </a:lvl1pPr>
          </a:lstStyle>
          <a:p>
            <a:r>
              <a:rPr lang="ru-RU" sz="1400" b="0" dirty="0">
                <a:solidFill>
                  <a:srgbClr val="002060"/>
                </a:solidFill>
                <a:latin typeface="+mn-lt"/>
                <a:cs typeface="Verdana" panose="020B0604030504040204" pitchFamily="34" charset="0"/>
              </a:rPr>
              <a:t>Объединенная база данных</a:t>
            </a:r>
            <a:endParaRPr lang="ru-RU" sz="1400" b="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282" y="844437"/>
            <a:ext cx="1296486" cy="985369"/>
          </a:xfrm>
          <a:prstGeom prst="rect">
            <a:avLst/>
          </a:prstGeom>
          <a:effectLst>
            <a:softEdge rad="317500"/>
          </a:effectLst>
        </p:spPr>
      </p:pic>
      <p:cxnSp>
        <p:nvCxnSpPr>
          <p:cNvPr id="26" name="Прямая соединительная линия 25"/>
          <p:cNvCxnSpPr/>
          <p:nvPr/>
        </p:nvCxnSpPr>
        <p:spPr>
          <a:xfrm flipH="1">
            <a:off x="2300547" y="1263858"/>
            <a:ext cx="1551374" cy="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1" y="735547"/>
            <a:ext cx="1583053" cy="120580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2861377" y="1708533"/>
            <a:ext cx="3416609" cy="513314"/>
          </a:xfrm>
          <a:prstGeom prst="rect">
            <a:avLst/>
          </a:prstGeom>
          <a:noFill/>
        </p:spPr>
        <p:txBody>
          <a:bodyPr wrap="square" lIns="81630" tIns="40815" rIns="81630" bIns="40815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2400" b="1" kern="1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Adobe Gothic Std B" pitchFamily="34" charset="-128"/>
                <a:cs typeface="+mj-cs"/>
              </a:defRPr>
            </a:lvl1pPr>
          </a:lstStyle>
          <a:p>
            <a:r>
              <a:rPr lang="ru-RU" sz="1400" b="0" dirty="0">
                <a:solidFill>
                  <a:srgbClr val="002060"/>
                </a:solidFill>
                <a:latin typeface="+mn-lt"/>
                <a:cs typeface="Verdana" panose="020B0604030504040204" pitchFamily="34" charset="0"/>
              </a:rPr>
              <a:t>Исследование налогоплательщиков на  наличие рисков (нарушений</a:t>
            </a:r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Verdana" panose="020B0604030504040204" pitchFamily="34" charset="0"/>
              </a:rPr>
              <a:t>)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9" y="627534"/>
            <a:ext cx="1759087" cy="133988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6480811" y="1927825"/>
            <a:ext cx="2154535" cy="2452307"/>
          </a:xfrm>
          <a:prstGeom prst="rect">
            <a:avLst/>
          </a:prstGeom>
          <a:noFill/>
        </p:spPr>
        <p:txBody>
          <a:bodyPr wrap="square" lIns="81630" tIns="40815" rIns="81630" bIns="40815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2400" b="1" kern="1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Adobe Gothic Std B" pitchFamily="34" charset="-128"/>
                <a:cs typeface="+mj-cs"/>
              </a:defRPr>
            </a:lvl1pPr>
          </a:lstStyle>
          <a:p>
            <a:r>
              <a:rPr lang="ru-RU" sz="1400" b="0" dirty="0">
                <a:solidFill>
                  <a:srgbClr val="002060"/>
                </a:solidFill>
                <a:latin typeface="+mn-lt"/>
                <a:cs typeface="Verdana" panose="020B0604030504040204" pitchFamily="34" charset="0"/>
              </a:rPr>
              <a:t>Проведение мероприятий налогового контроля в рамках предпроверочного анализа, направленных на сбор доказательной базы по всем выявленным и предполагаемым рискам</a:t>
            </a:r>
            <a:endParaRPr lang="ru-RU" sz="1300" b="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2005" y="1956120"/>
            <a:ext cx="1442799" cy="1096572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32" name="Прямая соединительная линия 31"/>
          <p:cNvCxnSpPr/>
          <p:nvPr/>
        </p:nvCxnSpPr>
        <p:spPr>
          <a:xfrm flipV="1">
            <a:off x="5422707" y="2438585"/>
            <a:ext cx="985906" cy="11665"/>
          </a:xfrm>
          <a:prstGeom prst="line">
            <a:avLst/>
          </a:prstGeom>
          <a:ln>
            <a:headEnd type="triangl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251520" y="2847881"/>
            <a:ext cx="2477289" cy="728758"/>
          </a:xfrm>
          <a:prstGeom prst="rect">
            <a:avLst/>
          </a:prstGeom>
          <a:noFill/>
        </p:spPr>
        <p:txBody>
          <a:bodyPr wrap="square" lIns="81630" tIns="40815" rIns="81630" bIns="40815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2400" b="1" kern="1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Adobe Gothic Std B" pitchFamily="34" charset="-128"/>
                <a:cs typeface="+mj-cs"/>
              </a:defRPr>
            </a:lvl1pPr>
          </a:lstStyle>
          <a:p>
            <a:r>
              <a:rPr lang="ru-RU" sz="1400" b="0" dirty="0">
                <a:solidFill>
                  <a:srgbClr val="002060"/>
                </a:solidFill>
                <a:latin typeface="+mn-lt"/>
                <a:cs typeface="Verdana" panose="020B0604030504040204" pitchFamily="34" charset="0"/>
              </a:rPr>
              <a:t>Добровольное уточнение налогоплательщиком своих налоговых обязательств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1911568" y="2545869"/>
            <a:ext cx="1728192" cy="7901"/>
          </a:xfrm>
          <a:prstGeom prst="line">
            <a:avLst/>
          </a:prstGeom>
          <a:ln>
            <a:headEnd type="triangl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Заголовок 1"/>
          <p:cNvSpPr txBox="1">
            <a:spLocks/>
          </p:cNvSpPr>
          <p:nvPr/>
        </p:nvSpPr>
        <p:spPr>
          <a:xfrm>
            <a:off x="552004" y="4455427"/>
            <a:ext cx="5531730" cy="513314"/>
          </a:xfrm>
          <a:prstGeom prst="rect">
            <a:avLst/>
          </a:prstGeom>
          <a:noFill/>
        </p:spPr>
        <p:txBody>
          <a:bodyPr wrap="square" lIns="81630" tIns="40815" rIns="81630" bIns="40815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2400" b="1" kern="1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Adobe Gothic Std B" pitchFamily="34" charset="-128"/>
                <a:cs typeface="+mj-cs"/>
              </a:defRPr>
            </a:lvl1pPr>
          </a:lstStyle>
          <a:p>
            <a:r>
              <a:rPr lang="ru-RU" sz="1400" b="0" dirty="0">
                <a:solidFill>
                  <a:srgbClr val="002060"/>
                </a:solidFill>
                <a:latin typeface="+mn-lt"/>
                <a:cs typeface="Verdana" panose="020B0604030504040204" pitchFamily="34" charset="0"/>
              </a:rPr>
              <a:t>Из налогоплательщиков, добровольно не уточнивших свои налоговые обязательства, формируется план ВНП </a:t>
            </a: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3187448" y="2993831"/>
            <a:ext cx="2755075" cy="1159645"/>
          </a:xfrm>
          <a:prstGeom prst="rect">
            <a:avLst/>
          </a:prstGeom>
          <a:noFill/>
        </p:spPr>
        <p:txBody>
          <a:bodyPr wrap="square" lIns="81630" tIns="40815" rIns="81630" bIns="40815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2400" b="1" kern="1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Adobe Gothic Std B" pitchFamily="34" charset="-128"/>
                <a:cs typeface="+mj-cs"/>
              </a:defRPr>
            </a:lvl1pPr>
          </a:lstStyle>
          <a:p>
            <a:r>
              <a:rPr lang="ru-RU" sz="1400" b="0" dirty="0">
                <a:solidFill>
                  <a:srgbClr val="002060"/>
                </a:solidFill>
                <a:latin typeface="+mn-lt"/>
                <a:cs typeface="Verdana" panose="020B0604030504040204" pitchFamily="34" charset="0"/>
              </a:rPr>
              <a:t>Приглашение в налоговый орган налогоплательщиков для побуждения к добровольному уточнению своих обязательств</a:t>
            </a:r>
            <a:endParaRPr lang="ru-RU" sz="1400" b="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3" y="2085679"/>
            <a:ext cx="1376523" cy="1046200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38" name="Прямая соединительная линия 61"/>
          <p:cNvCxnSpPr>
            <a:endCxn id="36" idx="2"/>
          </p:cNvCxnSpPr>
          <p:nvPr/>
        </p:nvCxnSpPr>
        <p:spPr>
          <a:xfrm>
            <a:off x="2283997" y="4084801"/>
            <a:ext cx="2280989" cy="68675"/>
          </a:xfrm>
          <a:prstGeom prst="bentConnector4">
            <a:avLst>
              <a:gd name="adj1" fmla="val 19804"/>
              <a:gd name="adj2" fmla="val 432872"/>
            </a:avLst>
          </a:prstGeom>
          <a:ln>
            <a:headEnd type="triangl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930" y="3668662"/>
            <a:ext cx="1536574" cy="901310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40" name="Прямая соединительная линия 39"/>
          <p:cNvCxnSpPr/>
          <p:nvPr/>
        </p:nvCxnSpPr>
        <p:spPr>
          <a:xfrm flipH="1">
            <a:off x="5221115" y="1235937"/>
            <a:ext cx="1655144" cy="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1" y="4531214"/>
            <a:ext cx="620370" cy="47407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ru-RU" sz="1400" dirty="0" smtClean="0"/>
              <a:t>   </a:t>
            </a:r>
            <a:fld id="{EF5A710F-6549-49C2-AD0C-CC766C096226}" type="slidenum">
              <a:rPr lang="ru-RU" sz="1400"/>
              <a:t>5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7957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6</a:t>
            </a:r>
            <a:endParaRPr lang="en-US" sz="1400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09374707"/>
              </p:ext>
            </p:extLst>
          </p:nvPr>
        </p:nvGraphicFramePr>
        <p:xfrm>
          <a:off x="641444" y="492369"/>
          <a:ext cx="7994556" cy="4421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2"/>
          <p:cNvSpPr txBox="1">
            <a:spLocks noChangeAspect="1"/>
          </p:cNvSpPr>
          <p:nvPr/>
        </p:nvSpPr>
        <p:spPr>
          <a:xfrm>
            <a:off x="464893" y="212530"/>
            <a:ext cx="8577507" cy="505927"/>
          </a:xfrm>
          <a:prstGeom prst="rect">
            <a:avLst/>
          </a:prstGeom>
        </p:spPr>
        <p:txBody>
          <a:bodyPr vert="horz" lIns="71307" tIns="35653" rIns="71307" bIns="35653" rtlCol="0" anchor="ctr">
            <a:noAutofit/>
          </a:bodyPr>
          <a:lstStyle/>
          <a:p>
            <a:pPr marL="0" marR="0" lvl="0" indent="0" algn="ctr" defTabSz="469035" rtl="0" eaLnBrk="1" fontAlgn="auto" latinLnBrk="0" hangingPunct="1">
              <a:lnSpc>
                <a:spcPts val="234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Критерии для вызова на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комиссию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92991" y="3781887"/>
            <a:ext cx="805818" cy="1072226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4000" r="-84000"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771" y="3809837"/>
            <a:ext cx="755007" cy="9653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99" y="2413000"/>
            <a:ext cx="758509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7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Действия налогоплательщика, получившего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уведомление о вызове на комиссию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14"/>
          <p:cNvSpPr txBox="1">
            <a:spLocks noChangeArrowheads="1"/>
          </p:cNvSpPr>
          <p:nvPr/>
        </p:nvSpPr>
        <p:spPr bwMode="auto">
          <a:xfrm>
            <a:off x="899592" y="1226813"/>
            <a:ext cx="6768752" cy="318824"/>
          </a:xfrm>
          <a:prstGeom prst="rect">
            <a:avLst/>
          </a:prstGeom>
          <a:extLst/>
        </p:spPr>
        <p:txBody>
          <a:bodyPr vert="horz" wrap="none" lIns="93716" tIns="46854" rIns="93716" bIns="46854" rtlCol="0" anchor="ctr">
            <a:noAutofit/>
          </a:bodyPr>
          <a:lstStyle>
            <a:defPPr>
              <a:defRPr lang="ru-RU"/>
            </a:defPPr>
            <a:lvl1pPr marR="0" indent="0" algn="ctr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F79646">
                    <a:lumMod val="75000"/>
                  </a:srgbClr>
                </a:solidFill>
              </a:rPr>
              <a:t>    </a:t>
            </a:r>
            <a:endParaRPr lang="ru-RU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4913" y="1523386"/>
            <a:ext cx="4920152" cy="959590"/>
          </a:xfrm>
          <a:prstGeom prst="rect">
            <a:avLst/>
          </a:prstGeom>
        </p:spPr>
        <p:txBody>
          <a:bodyPr wrap="square" lIns="81630" tIns="40815" rIns="81630" bIns="40815">
            <a:spAutoFit/>
          </a:bodyPr>
          <a:lstStyle/>
          <a:p>
            <a:pPr marL="212447" indent="-212447">
              <a:buFont typeface="Wingdings" pitchFamily="2" charset="2"/>
              <a:buChar char="ü"/>
            </a:pPr>
            <a:r>
              <a:rPr lang="ru-RU" sz="1900" b="1" dirty="0" smtClean="0">
                <a:solidFill>
                  <a:srgbClr val="4F81BD">
                    <a:lumMod val="50000"/>
                  </a:srgbClr>
                </a:solidFill>
                <a:latin typeface="Arial Narrow" pitchFamily="34" charset="0"/>
                <a:cs typeface="Arial" pitchFamily="34" charset="0"/>
              </a:rPr>
              <a:t>Явиться в налоговый орган, предоставить необходимые документы и пояснения (при необходимости)</a:t>
            </a:r>
            <a:endParaRPr lang="ru-RU" sz="1900" b="1" dirty="0">
              <a:solidFill>
                <a:srgbClr val="4F81BD">
                  <a:lumMod val="50000"/>
                </a:srgb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04104" y="3757102"/>
            <a:ext cx="5162367" cy="1251978"/>
          </a:xfrm>
          <a:prstGeom prst="rect">
            <a:avLst/>
          </a:prstGeom>
        </p:spPr>
        <p:txBody>
          <a:bodyPr wrap="square" lIns="81630" tIns="40815" rIns="81630" bIns="40815">
            <a:spAutoFit/>
          </a:bodyPr>
          <a:lstStyle/>
          <a:p>
            <a:pPr marL="212447" indent="-212447">
              <a:buFont typeface="Wingdings" pitchFamily="2" charset="2"/>
              <a:buChar char="ü"/>
            </a:pPr>
            <a:r>
              <a:rPr lang="ru-RU" sz="1900" b="1" dirty="0" smtClean="0">
                <a:solidFill>
                  <a:srgbClr val="4F81BD">
                    <a:lumMod val="50000"/>
                  </a:srgbClr>
                </a:solidFill>
                <a:latin typeface="Arial Narrow" pitchFamily="34" charset="0"/>
                <a:cs typeface="Arial" pitchFamily="34" charset="0"/>
              </a:rPr>
              <a:t>Проанализировать результаты и сделать выводы об имеющихся рисках и их последствиях. Уточнить свои налоговые обязательства</a:t>
            </a:r>
            <a:endParaRPr lang="ru-RU" sz="1900" b="1" dirty="0">
              <a:solidFill>
                <a:srgbClr val="4F81BD">
                  <a:lumMod val="50000"/>
                </a:srgb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62720" y="2655139"/>
            <a:ext cx="4876167" cy="959590"/>
          </a:xfrm>
          <a:prstGeom prst="rect">
            <a:avLst/>
          </a:prstGeom>
        </p:spPr>
        <p:txBody>
          <a:bodyPr wrap="square" lIns="81630" tIns="40815" rIns="81630" bIns="40815">
            <a:spAutoFit/>
          </a:bodyPr>
          <a:lstStyle/>
          <a:p>
            <a:pPr marL="212447" indent="-212447">
              <a:buFont typeface="Wingdings" pitchFamily="2" charset="2"/>
              <a:buChar char="ü"/>
            </a:pPr>
            <a:r>
              <a:rPr lang="ru-RU" sz="1900" b="1" dirty="0" smtClean="0">
                <a:solidFill>
                  <a:srgbClr val="4F81BD">
                    <a:lumMod val="50000"/>
                  </a:srgbClr>
                </a:solidFill>
                <a:latin typeface="Arial Narrow" pitchFamily="34" charset="0"/>
                <a:cs typeface="Arial" pitchFamily="34" charset="0"/>
              </a:rPr>
              <a:t>Выслушать мнение налогового органа. Дать конкретные пояснения относительно сложившейся ситуации</a:t>
            </a:r>
            <a:endParaRPr lang="ru-RU" sz="1900" b="1" dirty="0">
              <a:solidFill>
                <a:srgbClr val="4F81BD">
                  <a:lumMod val="50000"/>
                </a:srgbClr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9" name="Picture 2" descr="Z:\Мои документы\clo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39" y="1445141"/>
            <a:ext cx="720080" cy="52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Z:\Мои документы\group-securi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811" y="514465"/>
            <a:ext cx="849657" cy="54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usinessman3.png"/>
          <p:cNvPicPr/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060319" y="2886789"/>
            <a:ext cx="671848" cy="4962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81255" y="3992256"/>
            <a:ext cx="849657" cy="6408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OECD_4small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CF9"/>
              </a:clrFrom>
              <a:clrTo>
                <a:srgbClr val="FFFCF9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478" r="7600"/>
          <a:stretch>
            <a:fillRect/>
          </a:stretch>
        </p:blipFill>
        <p:spPr>
          <a:xfrm rot="6120529">
            <a:off x="6186964" y="856337"/>
            <a:ext cx="1990316" cy="2160844"/>
          </a:xfrm>
          <a:prstGeom prst="ellipse">
            <a:avLst/>
          </a:prstGeom>
        </p:spPr>
      </p:pic>
      <p:sp>
        <p:nvSpPr>
          <p:cNvPr id="1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1" y="4531214"/>
            <a:ext cx="620370" cy="47407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 smtClean="0"/>
              <a:t>   </a:t>
            </a:r>
            <a:fld id="{EF5A710F-6549-49C2-AD0C-CC766C096226}" type="slidenum">
              <a:rPr lang="ru-RU" sz="1400"/>
              <a:t>7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544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1232" y="375814"/>
            <a:ext cx="8250988" cy="829353"/>
          </a:xfrm>
        </p:spPr>
        <p:txBody>
          <a:bodyPr>
            <a:normAutofit/>
          </a:bodyPr>
          <a:lstStyle/>
          <a:p>
            <a:pPr algn="ctr" defTabSz="1011990" fontAlgn="base">
              <a:lnSpc>
                <a:spcPts val="1800"/>
              </a:lnSpc>
              <a:spcAft>
                <a:spcPct val="0"/>
              </a:spcAft>
            </a:pPr>
            <a:r>
              <a:rPr lang="ru-RU" sz="2000" cap="all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Преимущества самостоятельного уточнения налоговых </a:t>
            </a:r>
            <a:br>
              <a:rPr lang="ru-RU" sz="2000" cap="all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000" cap="all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обязательств </a:t>
            </a:r>
            <a:endParaRPr lang="ru-RU" sz="2000" cap="all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5271" y="1299294"/>
            <a:ext cx="6997068" cy="413646"/>
          </a:xfrm>
          <a:prstGeom prst="rect">
            <a:avLst/>
          </a:prstGeom>
        </p:spPr>
        <p:txBody>
          <a:bodyPr vert="horz" wrap="none" lIns="101222" tIns="50602" rIns="101222" bIns="50602" rtlCol="0" anchor="ctr">
            <a:normAutofit/>
          </a:bodyPr>
          <a:lstStyle>
            <a:defPPr>
              <a:defRPr lang="ru-RU"/>
            </a:defPPr>
            <a:lvl1pPr algn="ctr" defTabSz="1294254">
              <a:spcBef>
                <a:spcPct val="0"/>
              </a:spcBef>
              <a:defRPr sz="3200" b="1">
                <a:solidFill>
                  <a:srgbClr val="2F527D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658" y="4068441"/>
            <a:ext cx="2699128" cy="413646"/>
          </a:xfrm>
          <a:prstGeom prst="rect">
            <a:avLst/>
          </a:prstGeom>
        </p:spPr>
        <p:txBody>
          <a:bodyPr vert="horz" wrap="none" lIns="101222" tIns="50602" rIns="101222" bIns="50602" rtlCol="0" anchor="ctr">
            <a:noAutofit/>
          </a:bodyPr>
          <a:lstStyle>
            <a:defPPr>
              <a:defRPr lang="ru-RU"/>
            </a:defPPr>
            <a:lvl1pPr algn="ctr" defTabSz="1294254">
              <a:spcBef>
                <a:spcPct val="0"/>
              </a:spcBef>
              <a:defRPr sz="3200" b="1">
                <a:solidFill>
                  <a:srgbClr val="2F527D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ts val="1800"/>
              </a:lnSpc>
            </a:pPr>
            <a:endParaRPr lang="ru-RU" sz="17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3300" y="1925620"/>
            <a:ext cx="2514404" cy="713248"/>
          </a:xfrm>
          <a:prstGeom prst="rect">
            <a:avLst/>
          </a:prstGeom>
        </p:spPr>
        <p:txBody>
          <a:bodyPr vert="horz" wrap="none" lIns="101222" tIns="50602" rIns="101222" bIns="50602" rtlCol="0" anchor="ctr">
            <a:noAutofit/>
          </a:bodyPr>
          <a:lstStyle/>
          <a:p>
            <a:pPr defTabSz="1011990">
              <a:lnSpc>
                <a:spcPts val="1800"/>
              </a:lnSpc>
            </a:pPr>
            <a:endParaRPr lang="ru-RU" sz="17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defTabSz="1011990">
              <a:lnSpc>
                <a:spcPts val="1800"/>
              </a:lnSpc>
            </a:pPr>
            <a:endParaRPr lang="ru-RU" sz="17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defTabSz="1011990">
              <a:lnSpc>
                <a:spcPts val="1800"/>
              </a:lnSpc>
            </a:pPr>
            <a:endParaRPr lang="ru-RU" sz="17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defTabSz="1011990">
              <a:lnSpc>
                <a:spcPts val="1800"/>
              </a:lnSpc>
            </a:pPr>
            <a:endParaRPr lang="ru-RU" sz="17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defTabSz="1011990">
              <a:lnSpc>
                <a:spcPts val="1800"/>
              </a:lnSpc>
            </a:pPr>
            <a:endParaRPr lang="ru-RU" sz="17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defTabSz="1011990">
              <a:lnSpc>
                <a:spcPts val="1800"/>
              </a:lnSpc>
            </a:pPr>
            <a:endParaRPr lang="ru-RU" sz="17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defTabSz="1011990">
              <a:lnSpc>
                <a:spcPts val="1800"/>
              </a:lnSpc>
            </a:pPr>
            <a:endParaRPr lang="ru-RU" sz="17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defTabSz="1011990">
              <a:lnSpc>
                <a:spcPts val="1800"/>
              </a:lnSpc>
            </a:pPr>
            <a:endParaRPr lang="ru-RU" sz="17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defTabSz="1011990">
              <a:lnSpc>
                <a:spcPts val="1800"/>
              </a:lnSpc>
            </a:pPr>
            <a:r>
              <a:rPr lang="ru-RU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Избежание уголовной </a:t>
            </a:r>
          </a:p>
          <a:p>
            <a:pPr defTabSz="1011990">
              <a:lnSpc>
                <a:spcPts val="1800"/>
              </a:lnSpc>
            </a:pPr>
            <a:r>
              <a:rPr lang="ru-RU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ответственности</a:t>
            </a:r>
            <a:endParaRPr lang="ru-RU" b="1" cap="all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3300" y="1063503"/>
            <a:ext cx="3441952" cy="713248"/>
          </a:xfrm>
          <a:prstGeom prst="rect">
            <a:avLst/>
          </a:prstGeom>
        </p:spPr>
        <p:txBody>
          <a:bodyPr vert="horz" wrap="none" lIns="101222" tIns="50602" rIns="101222" bIns="50602" rtlCol="0" anchor="ctr">
            <a:noAutofit/>
          </a:bodyPr>
          <a:lstStyle/>
          <a:p>
            <a:pPr defTabSz="1011990">
              <a:lnSpc>
                <a:spcPts val="1800"/>
              </a:lnSpc>
            </a:pPr>
            <a:r>
              <a:rPr lang="ru-RU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отсутствие штрафных санкций</a:t>
            </a:r>
            <a:endParaRPr lang="ru-RU" b="1" cap="all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defTabSz="1011990">
              <a:lnSpc>
                <a:spcPts val="1800"/>
              </a:lnSpc>
            </a:pPr>
            <a:r>
              <a:rPr lang="ru-RU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94660" y="3912694"/>
            <a:ext cx="1231354" cy="413646"/>
          </a:xfrm>
          <a:prstGeom prst="rect">
            <a:avLst/>
          </a:prstGeom>
        </p:spPr>
        <p:txBody>
          <a:bodyPr vert="horz" wrap="none" lIns="101222" tIns="50602" rIns="101222" bIns="50602" rtlCol="0" anchor="ctr">
            <a:noAutofit/>
          </a:bodyPr>
          <a:lstStyle>
            <a:defPPr>
              <a:defRPr lang="ru-RU"/>
            </a:defPPr>
            <a:lvl1pPr algn="ctr" defTabSz="1294254">
              <a:spcBef>
                <a:spcPct val="0"/>
              </a:spcBef>
              <a:defRPr sz="3200" b="1">
                <a:solidFill>
                  <a:srgbClr val="2F527D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ru-RU" sz="23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0486" y="1506117"/>
            <a:ext cx="1869040" cy="713248"/>
          </a:xfrm>
          <a:prstGeom prst="rect">
            <a:avLst/>
          </a:prstGeom>
        </p:spPr>
        <p:txBody>
          <a:bodyPr vert="horz" wrap="none" lIns="101222" tIns="50602" rIns="101222" bIns="50602" rtlCol="0" anchor="ctr">
            <a:noAutofit/>
          </a:bodyPr>
          <a:lstStyle/>
          <a:p>
            <a:pPr algn="ctr" defTabSz="1011990">
              <a:lnSpc>
                <a:spcPts val="1956"/>
              </a:lnSpc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7843" y="2952429"/>
            <a:ext cx="1231354" cy="413646"/>
          </a:xfrm>
          <a:prstGeom prst="rect">
            <a:avLst/>
          </a:prstGeom>
        </p:spPr>
        <p:txBody>
          <a:bodyPr vert="horz" wrap="none" lIns="101222" tIns="50602" rIns="101222" bIns="50602" rtlCol="0" anchor="ctr">
            <a:noAutofit/>
          </a:bodyPr>
          <a:lstStyle>
            <a:defPPr>
              <a:defRPr lang="ru-RU"/>
            </a:defPPr>
            <a:lvl1pPr algn="ctr" defTabSz="1294254">
              <a:spcBef>
                <a:spcPct val="0"/>
              </a:spcBef>
              <a:defRPr sz="3200" b="1">
                <a:solidFill>
                  <a:srgbClr val="2F527D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ru-RU" sz="23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9958" y="2040383"/>
            <a:ext cx="1231354" cy="413646"/>
          </a:xfrm>
          <a:prstGeom prst="rect">
            <a:avLst/>
          </a:prstGeom>
        </p:spPr>
        <p:txBody>
          <a:bodyPr vert="horz" wrap="none" lIns="101222" tIns="50602" rIns="101222" bIns="50602" rtlCol="0" anchor="ctr">
            <a:noAutofit/>
          </a:bodyPr>
          <a:lstStyle>
            <a:defPPr>
              <a:defRPr lang="ru-RU"/>
            </a:defPPr>
            <a:lvl1pPr algn="ctr" defTabSz="1294254">
              <a:spcBef>
                <a:spcPct val="0"/>
              </a:spcBef>
              <a:defRPr sz="3200" b="1">
                <a:solidFill>
                  <a:srgbClr val="2F527D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ru-RU" sz="23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482953" y="3456443"/>
            <a:ext cx="7481704" cy="10297"/>
          </a:xfrm>
          <a:prstGeom prst="straightConnector1">
            <a:avLst/>
          </a:prstGeom>
          <a:ln w="38100">
            <a:solidFill>
              <a:srgbClr val="5283B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725271" y="1856494"/>
            <a:ext cx="7619843" cy="6247"/>
          </a:xfrm>
          <a:prstGeom prst="straightConnector1">
            <a:avLst/>
          </a:prstGeom>
          <a:ln w="38100">
            <a:solidFill>
              <a:srgbClr val="5283B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882899" y="3986212"/>
            <a:ext cx="1231354" cy="413646"/>
          </a:xfrm>
          <a:prstGeom prst="rect">
            <a:avLst/>
          </a:prstGeom>
        </p:spPr>
        <p:txBody>
          <a:bodyPr vert="horz" wrap="none" lIns="101222" tIns="50602" rIns="101222" bIns="50602" rtlCol="0" anchor="ctr">
            <a:noAutofit/>
          </a:bodyPr>
          <a:lstStyle>
            <a:defPPr>
              <a:defRPr lang="ru-RU"/>
            </a:defPPr>
            <a:lvl1pPr algn="ctr" defTabSz="1294254">
              <a:spcBef>
                <a:spcPct val="0"/>
              </a:spcBef>
              <a:defRPr sz="3200" b="1">
                <a:solidFill>
                  <a:srgbClr val="2F527D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ru-RU" sz="3400" dirty="0">
              <a:solidFill>
                <a:srgbClr val="5283B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32845" y="3679444"/>
            <a:ext cx="1231354" cy="575658"/>
          </a:xfrm>
          <a:prstGeom prst="rect">
            <a:avLst/>
          </a:prstGeom>
        </p:spPr>
        <p:txBody>
          <a:bodyPr vert="horz" wrap="none" lIns="101222" tIns="50602" rIns="101222" bIns="50602" rtlCol="0" anchor="ctr">
            <a:noAutofit/>
          </a:bodyPr>
          <a:lstStyle>
            <a:defPPr>
              <a:defRPr lang="ru-RU"/>
            </a:defPPr>
            <a:lvl1pPr algn="ctr" defTabSz="1294254">
              <a:spcBef>
                <a:spcPct val="0"/>
              </a:spcBef>
              <a:defRPr sz="3200" b="1">
                <a:solidFill>
                  <a:srgbClr val="2F527D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3400" dirty="0">
                <a:solidFill>
                  <a:srgbClr val="5283BE"/>
                </a:solidFill>
              </a:rPr>
              <a:t>     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27863" y="789552"/>
            <a:ext cx="1231354" cy="413646"/>
          </a:xfrm>
          <a:prstGeom prst="rect">
            <a:avLst/>
          </a:prstGeom>
        </p:spPr>
        <p:txBody>
          <a:bodyPr vert="horz" wrap="none" lIns="101222" tIns="50602" rIns="101222" bIns="50602" rtlCol="0" anchor="ctr">
            <a:noAutofit/>
          </a:bodyPr>
          <a:lstStyle>
            <a:defPPr>
              <a:defRPr lang="ru-RU"/>
            </a:defPPr>
            <a:lvl1pPr algn="ctr" defTabSz="1294254">
              <a:spcBef>
                <a:spcPct val="0"/>
              </a:spcBef>
              <a:defRPr sz="3200" b="1">
                <a:solidFill>
                  <a:srgbClr val="2F527D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ru-RU" dirty="0" smtClean="0">
              <a:solidFill>
                <a:srgbClr val="5283BE"/>
              </a:solidFill>
            </a:endParaRPr>
          </a:p>
          <a:p>
            <a:endParaRPr lang="ru-RU" dirty="0">
              <a:solidFill>
                <a:srgbClr val="5283BE"/>
              </a:solidFill>
            </a:endParaRPr>
          </a:p>
          <a:p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3400" dirty="0">
              <a:solidFill>
                <a:srgbClr val="5283B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51337" y="1476963"/>
            <a:ext cx="3044455" cy="1457241"/>
          </a:xfrm>
          <a:prstGeom prst="rect">
            <a:avLst/>
          </a:prstGeom>
        </p:spPr>
        <p:txBody>
          <a:bodyPr wrap="square" lIns="71548" tIns="35774" rIns="71548" bIns="35774">
            <a:spAutoFit/>
          </a:bodyPr>
          <a:lstStyle/>
          <a:p>
            <a:pPr defTabSz="1011990">
              <a:lnSpc>
                <a:spcPts val="1800"/>
              </a:lnSpc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defTabSz="1011990">
              <a:lnSpc>
                <a:spcPts val="1800"/>
              </a:lnSpc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defTabSz="1011990">
              <a:lnSpc>
                <a:spcPts val="1800"/>
              </a:lnSpc>
            </a:pPr>
            <a:r>
              <a:rPr lang="ru-RU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нет дополнительных </a:t>
            </a:r>
          </a:p>
          <a:p>
            <a:pPr defTabSz="1011990">
              <a:lnSpc>
                <a:spcPts val="1800"/>
              </a:lnSpc>
            </a:pPr>
            <a:r>
              <a:rPr lang="ru-RU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Начислений в ходе выездной </a:t>
            </a:r>
          </a:p>
          <a:p>
            <a:pPr defTabSz="1011990">
              <a:lnSpc>
                <a:spcPts val="1800"/>
              </a:lnSpc>
            </a:pPr>
            <a:r>
              <a:rPr lang="ru-RU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Налоговой проверки</a:t>
            </a:r>
            <a:endParaRPr lang="ru-RU" b="1" cap="all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defTabSz="1011990">
              <a:lnSpc>
                <a:spcPts val="1800"/>
              </a:lnSpc>
            </a:pPr>
            <a:endParaRPr lang="ru-RU" sz="21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661601" y="2637632"/>
            <a:ext cx="7567299" cy="0"/>
          </a:xfrm>
          <a:prstGeom prst="straightConnector1">
            <a:avLst/>
          </a:prstGeom>
          <a:ln w="38100">
            <a:solidFill>
              <a:srgbClr val="5283B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58" y="1119635"/>
            <a:ext cx="495481" cy="38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6" y="2052286"/>
            <a:ext cx="495481" cy="38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19" y="2901899"/>
            <a:ext cx="495481" cy="38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896704" y="1063503"/>
            <a:ext cx="1413782" cy="432048"/>
          </a:xfrm>
          <a:prstGeom prst="rect">
            <a:avLst/>
          </a:prstGeom>
        </p:spPr>
        <p:txBody>
          <a:bodyPr vert="horz" wrap="none" lIns="101222" tIns="50602" rIns="101222" bIns="50602" rtlCol="0" anchor="ctr">
            <a:noAutofit/>
          </a:bodyPr>
          <a:lstStyle>
            <a:defPPr>
              <a:defRPr lang="ru-RU"/>
            </a:defPPr>
            <a:lvl1pPr algn="ctr" defTabSz="1294254">
              <a:spcBef>
                <a:spcPct val="0"/>
              </a:spcBef>
              <a:defRPr sz="3200" b="1">
                <a:solidFill>
                  <a:srgbClr val="2F527D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1800"/>
              </a:lnSpc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>
              <a:solidFill>
                <a:srgbClr val="5283BE"/>
              </a:solidFill>
            </a:endParaRPr>
          </a:p>
          <a:p>
            <a:r>
              <a:rPr lang="ru-RU" b="0" dirty="0">
                <a:solidFill>
                  <a:srgbClr val="5283BE"/>
                </a:solidFill>
              </a:rPr>
              <a:t>         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49104" y="1215903"/>
            <a:ext cx="1413782" cy="432048"/>
          </a:xfrm>
          <a:prstGeom prst="rect">
            <a:avLst/>
          </a:prstGeom>
        </p:spPr>
        <p:txBody>
          <a:bodyPr vert="horz" wrap="none" lIns="101222" tIns="50602" rIns="101222" bIns="50602" rtlCol="0" anchor="ctr">
            <a:noAutofit/>
          </a:bodyPr>
          <a:lstStyle>
            <a:defPPr>
              <a:defRPr lang="ru-RU"/>
            </a:defPPr>
            <a:lvl1pPr algn="ctr" defTabSz="1294254">
              <a:spcBef>
                <a:spcPct val="0"/>
              </a:spcBef>
              <a:defRPr sz="3200" b="1">
                <a:solidFill>
                  <a:srgbClr val="2F527D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1800"/>
              </a:lnSpc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>
              <a:solidFill>
                <a:srgbClr val="5283BE"/>
              </a:solidFill>
            </a:endParaRPr>
          </a:p>
          <a:p>
            <a:r>
              <a:rPr lang="ru-RU" b="0" dirty="0" smtClean="0">
                <a:solidFill>
                  <a:srgbClr val="5283BE"/>
                </a:solidFill>
              </a:rPr>
              <a:t>         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73852" y="1299294"/>
            <a:ext cx="882143" cy="240645"/>
          </a:xfrm>
          <a:prstGeom prst="rect">
            <a:avLst/>
          </a:prstGeom>
        </p:spPr>
        <p:txBody>
          <a:bodyPr vert="horz" wrap="none" lIns="101222" tIns="50602" rIns="101222" bIns="50602" rtlCol="0" anchor="ctr">
            <a:noAutofit/>
          </a:bodyPr>
          <a:lstStyle>
            <a:defPPr>
              <a:defRPr lang="ru-RU"/>
            </a:defPPr>
            <a:lvl1pPr algn="ctr" defTabSz="1294254">
              <a:spcBef>
                <a:spcPct val="0"/>
              </a:spcBef>
              <a:defRPr sz="3200" b="1">
                <a:solidFill>
                  <a:srgbClr val="2F527D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в соответствии со ст. 122 НК РФ</a:t>
            </a:r>
          </a:p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штраф за неуплату налога до 40%</a:t>
            </a:r>
          </a:p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от неуплаченной суммы налога (сбора, взноса)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77776" y="2832106"/>
            <a:ext cx="882143" cy="240645"/>
          </a:xfrm>
          <a:prstGeom prst="rect">
            <a:avLst/>
          </a:prstGeom>
        </p:spPr>
        <p:txBody>
          <a:bodyPr vert="horz" wrap="none" lIns="101222" tIns="50602" rIns="101222" bIns="50602" rtlCol="0" anchor="ctr">
            <a:noAutofit/>
          </a:bodyPr>
          <a:lstStyle>
            <a:defPPr>
              <a:defRPr lang="ru-RU"/>
            </a:defPPr>
            <a:lvl1pPr algn="ctr" defTabSz="1294254">
              <a:spcBef>
                <a:spcPct val="0"/>
              </a:spcBef>
              <a:defRPr sz="3200" b="1">
                <a:solidFill>
                  <a:srgbClr val="2F527D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Ответственность за неуплату налога</a:t>
            </a:r>
          </a:p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предусмотрена ст. 198 и 199 УК РФ 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18" y="3885425"/>
            <a:ext cx="495481" cy="38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6011836" y="2099042"/>
            <a:ext cx="882143" cy="240645"/>
          </a:xfrm>
          <a:prstGeom prst="rect">
            <a:avLst/>
          </a:prstGeom>
        </p:spPr>
        <p:txBody>
          <a:bodyPr vert="horz" wrap="none" lIns="101222" tIns="50602" rIns="101222" bIns="50602" rtlCol="0" anchor="ctr">
            <a:noAutofit/>
          </a:bodyPr>
          <a:lstStyle>
            <a:defPPr>
              <a:defRPr lang="ru-RU"/>
            </a:defPPr>
            <a:lvl1pPr algn="ctr" defTabSz="1294254">
              <a:spcBef>
                <a:spcPct val="0"/>
              </a:spcBef>
              <a:defRPr sz="3200" b="1">
                <a:solidFill>
                  <a:srgbClr val="2F527D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Выездная проверка – многомиллионные </a:t>
            </a:r>
          </a:p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доначисления, а также значительные трудовые</a:t>
            </a:r>
          </a:p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и временные затраты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585162" y="4471790"/>
            <a:ext cx="7481704" cy="10297"/>
          </a:xfrm>
          <a:prstGeom prst="straightConnector1">
            <a:avLst/>
          </a:prstGeom>
          <a:ln w="38100">
            <a:solidFill>
              <a:srgbClr val="5283B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244600" y="3613092"/>
            <a:ext cx="3441952" cy="713248"/>
          </a:xfrm>
          <a:prstGeom prst="rect">
            <a:avLst/>
          </a:prstGeom>
        </p:spPr>
        <p:txBody>
          <a:bodyPr vert="horz" wrap="none" lIns="101222" tIns="50602" rIns="101222" bIns="50602" rtlCol="0" anchor="ctr">
            <a:noAutofit/>
          </a:bodyPr>
          <a:lstStyle/>
          <a:p>
            <a:pPr defTabSz="1011990">
              <a:lnSpc>
                <a:spcPts val="1800"/>
              </a:lnSpc>
            </a:pPr>
            <a:r>
              <a:rPr lang="ru-RU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исключение репутационных</a:t>
            </a:r>
          </a:p>
          <a:p>
            <a:pPr defTabSz="1011990">
              <a:lnSpc>
                <a:spcPts val="1800"/>
              </a:lnSpc>
            </a:pPr>
            <a:r>
              <a:rPr lang="ru-RU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рисков</a:t>
            </a:r>
            <a:endParaRPr lang="ru-RU" b="1" cap="all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defTabSz="1011990">
              <a:lnSpc>
                <a:spcPts val="1800"/>
              </a:lnSpc>
            </a:pPr>
            <a:r>
              <a:rPr lang="ru-RU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62473" y="3751923"/>
            <a:ext cx="882143" cy="240645"/>
          </a:xfrm>
          <a:prstGeom prst="rect">
            <a:avLst/>
          </a:prstGeom>
        </p:spPr>
        <p:txBody>
          <a:bodyPr vert="horz" wrap="none" lIns="101222" tIns="50602" rIns="101222" bIns="50602" rtlCol="0" anchor="ctr">
            <a:noAutofit/>
          </a:bodyPr>
          <a:lstStyle>
            <a:defPPr>
              <a:defRPr lang="ru-RU"/>
            </a:defPPr>
            <a:lvl1pPr algn="ctr" defTabSz="1294254">
              <a:spcBef>
                <a:spcPct val="0"/>
              </a:spcBef>
              <a:defRPr sz="3200" b="1">
                <a:solidFill>
                  <a:srgbClr val="2F527D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Уплата налогов становится конкурентным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преимуществом в «чистой» </a:t>
            </a:r>
          </a:p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бизнес-среде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0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861113" y="289169"/>
            <a:ext cx="7462972" cy="78935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</a:rPr>
              <a:t>Самостоятельная оценка налоговых рисков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9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47077" y="1114235"/>
            <a:ext cx="777700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457200" algn="l"/>
                <a:tab pos="9271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27100" algn="l"/>
              </a:tabLst>
            </a:pPr>
            <a:r>
              <a:rPr lang="ru-RU" sz="2800" b="1" dirty="0" smtClean="0">
                <a:solidFill>
                  <a:schemeClr val="tx2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1. Показатель грамотности и самодисциплины 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27100" algn="l"/>
              </a:tabLst>
            </a:pPr>
            <a:endParaRPr lang="ru-RU" sz="1200" b="1" dirty="0" smtClean="0">
              <a:solidFill>
                <a:schemeClr val="tx2"/>
              </a:solidFill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27100" algn="l"/>
              </a:tabLst>
            </a:pPr>
            <a:endParaRPr lang="ru-RU" sz="800" b="1" dirty="0" smtClean="0">
              <a:solidFill>
                <a:schemeClr val="tx2"/>
              </a:solidFill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27100" algn="l"/>
              </a:tabLst>
            </a:pPr>
            <a:r>
              <a:rPr lang="ru-RU" sz="2800" b="1" dirty="0" smtClean="0">
                <a:solidFill>
                  <a:schemeClr val="tx2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2. Гарант стабильной финансово-хозяйственной деятельности компании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271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7077" y="1078523"/>
            <a:ext cx="7777008" cy="10550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7077" y="2266462"/>
            <a:ext cx="7777008" cy="13364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/>
          <a:stretch>
            <a:fillRect/>
          </a:stretch>
        </p:blipFill>
        <p:spPr bwMode="auto">
          <a:xfrm>
            <a:off x="441652" y="3731782"/>
            <a:ext cx="1409173" cy="12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8196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6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7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8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0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2_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Present_FNS2012_A4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9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3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Концепция АСК НДС2 Кас (1).thmx</Template>
  <TotalTime>23110</TotalTime>
  <Words>624</Words>
  <Application>Microsoft Office PowerPoint</Application>
  <PresentationFormat>Экран (16:9)</PresentationFormat>
  <Paragraphs>121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14</vt:i4>
      </vt:variant>
    </vt:vector>
  </HeadingPairs>
  <TitlesOfParts>
    <vt:vector size="29" baseType="lpstr">
      <vt:lpstr>Концепция АСК НДС2 Кас (1)</vt:lpstr>
      <vt:lpstr>Present_FNS2012_A4</vt:lpstr>
      <vt:lpstr>1_Present_FNS2012_A4</vt:lpstr>
      <vt:lpstr>2_Present_FNS2012_A4</vt:lpstr>
      <vt:lpstr>5_Present_FNS2012_A4</vt:lpstr>
      <vt:lpstr>4_Present_FNS2012_A4</vt:lpstr>
      <vt:lpstr>9_Present_FNS2012_A4</vt:lpstr>
      <vt:lpstr>1_Концепция АСК НДС2 Кас (1)</vt:lpstr>
      <vt:lpstr>3_Present_FNS2012_A4</vt:lpstr>
      <vt:lpstr>6_Present_FNS2012_A4</vt:lpstr>
      <vt:lpstr>7_Present_FNS2012_A4</vt:lpstr>
      <vt:lpstr>8_Present_FNS2012_A4</vt:lpstr>
      <vt:lpstr>10_Present_FNS2012_A4</vt:lpstr>
      <vt:lpstr>11_Present_FNS2012_A4</vt:lpstr>
      <vt:lpstr>2_Концепция АСК НДС2 Кас (1)</vt:lpstr>
      <vt:lpstr>Презентация PowerPoint</vt:lpstr>
      <vt:lpstr>Приоритетная задача контрольной работы налоговых органов:</vt:lpstr>
      <vt:lpstr>Основания для проведения рабочего совещания</vt:lpstr>
      <vt:lpstr>Презентация PowerPoint</vt:lpstr>
      <vt:lpstr>АЛГОРИТМ ДЕЙСТВИЙ  НАЛОГОВОГО ОРГАНА ПРИ ВЫЯВЛЕНИИ РИСКОВ  </vt:lpstr>
      <vt:lpstr>Презентация PowerPoint</vt:lpstr>
      <vt:lpstr>Действия налогоплательщика, получившего уведомление о вызове на комиссию</vt:lpstr>
      <vt:lpstr>Преимущества самостоятельного уточнения налоговых  обязательств </vt:lpstr>
      <vt:lpstr>Самостоятельная оценка налоговых рисков</vt:lpstr>
      <vt:lpstr>«НАЛОГОВЫЙ КАЛЬКУЛЯТОР ПО РАСЧЕТУ НАЛОГОВОЙ НАГРУЗКИ» - ДЛЯ ОЦЕНКИ СРЕДНЕЙ ЗАРПЛАТЫ</vt:lpstr>
      <vt:lpstr>«НАЛОГОВЫЙ КАЛЬКУЛЯТОР ПО РАСЧЕТУ НАЛОГОВОЙ НАГРУЗКИ»</vt:lpstr>
      <vt:lpstr>«НАЛОГОВЫЙ КАЛЬКУЛЯТОР ПО РАСЧЕТУ НАЛОГОВОЙ НАГРУЗКИ»</vt:lpstr>
      <vt:lpstr>      Преимущества сервиса: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по вопросам проведения эксперимента</dc:title>
  <dc:creator>Anatoly Gaverdovskiy</dc:creator>
  <cp:lastModifiedBy>Севастьянова Елена Михайловна</cp:lastModifiedBy>
  <cp:revision>942</cp:revision>
  <cp:lastPrinted>2019-06-02T13:11:54Z</cp:lastPrinted>
  <dcterms:created xsi:type="dcterms:W3CDTF">2014-02-04T14:06:09Z</dcterms:created>
  <dcterms:modified xsi:type="dcterms:W3CDTF">2022-09-15T10:57:18Z</dcterms:modified>
</cp:coreProperties>
</file>